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EE46A4-5F1B-4378-9B5C-E65D9B268902}">
  <a:tblStyle styleId="{2AEE46A4-5F1B-4378-9B5C-E65D9B2689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ED766E-2B49-4293-9121-49AD7C07D8E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alodoc.com/ini-yang-dimaksud-dengan-penyakit-jantung-koroner" TargetMode="External"/><Relationship Id="rId3" Type="http://schemas.openxmlformats.org/officeDocument/2006/relationships/hyperlink" Target="https://www.halodoc.com/kesehatan/stroke"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cf9f018d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cf9f018d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8cf9f018d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cf9f018d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cf9f018d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cf9f018d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Komunitas Alodokter is a forum where users can post medical questions and will be answered by Alodokter’s verified doctors.</a:t>
            </a:r>
            <a:endParaRPr/>
          </a:p>
          <a:p>
            <a:pPr indent="0" lvl="0" marL="0" rtl="0" algn="l">
              <a:spcBef>
                <a:spcPts val="0"/>
              </a:spcBef>
              <a:spcAft>
                <a:spcPts val="0"/>
              </a:spcAft>
              <a:buNone/>
            </a:pPr>
            <a:r>
              <a:rPr lang="en-GB"/>
              <a:t>There are 1213 categories of posts. Categories include medical problems, drugs, and treatment.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cf9f018d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cf9f018d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cf9f018d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cf9f018d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cf9f018df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cf9f018df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cf9f018d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cf9f018d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cf9f018d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cf9f018d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cf9f018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cf9f018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d2bcab5c8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d2bcab5c8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d2bcab5c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d2bcab5c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0000"/>
              </a:lnSpc>
              <a:spcBef>
                <a:spcPts val="1100"/>
              </a:spcBef>
              <a:spcAft>
                <a:spcPts val="0"/>
              </a:spcAft>
              <a:buNone/>
            </a:pPr>
            <a:r>
              <a:rPr b="1" lang="en-GB" sz="1200">
                <a:solidFill>
                  <a:srgbClr val="53565A"/>
                </a:solidFill>
                <a:highlight>
                  <a:srgbClr val="FFFFFF"/>
                </a:highlight>
              </a:rPr>
              <a:t>1. Penyakit Kardiovaskular</a:t>
            </a:r>
            <a:endParaRPr b="1" sz="1200">
              <a:solidFill>
                <a:srgbClr val="53565A"/>
              </a:solidFill>
              <a:highlight>
                <a:srgbClr val="FFFFFF"/>
              </a:highlight>
            </a:endParaRPr>
          </a:p>
          <a:p>
            <a:pPr indent="0" lvl="0" marL="0" rtl="0" algn="just">
              <a:lnSpc>
                <a:spcPct val="115000"/>
              </a:lnSpc>
              <a:spcBef>
                <a:spcPts val="1100"/>
              </a:spcBef>
              <a:spcAft>
                <a:spcPts val="0"/>
              </a:spcAft>
              <a:buNone/>
            </a:pPr>
            <a:r>
              <a:rPr lang="en-GB" sz="1200">
                <a:solidFill>
                  <a:srgbClr val="53565A"/>
                </a:solidFill>
                <a:highlight>
                  <a:srgbClr val="FFFFFF"/>
                </a:highlight>
                <a:latin typeface="Roboto"/>
                <a:ea typeface="Roboto"/>
                <a:cs typeface="Roboto"/>
                <a:sym typeface="Roboto"/>
              </a:rPr>
              <a:t>Kematian terbanyak di Indonesia disebabkan oleh penyakit kardiovaskuler. Ini adalah golongan berbagai penyakit yang terkait dengan gangguan fungsi jantung dan pembuluh darah seperti </a:t>
            </a:r>
            <a:r>
              <a:rPr lang="en-GB" sz="1200">
                <a:solidFill>
                  <a:srgbClr val="53565A"/>
                </a:solidFill>
                <a:highlight>
                  <a:srgbClr val="FFFFFF"/>
                </a:highlight>
                <a:uFill>
                  <a:noFill/>
                </a:uFill>
                <a:latin typeface="Roboto"/>
                <a:ea typeface="Roboto"/>
                <a:cs typeface="Roboto"/>
                <a:sym typeface="Roboto"/>
                <a:hlinkClick r:id="rId2">
                  <a:extLst>
                    <a:ext uri="{A12FA001-AC4F-418D-AE19-62706E023703}">
                      <ahyp:hlinkClr val="tx"/>
                    </a:ext>
                  </a:extLst>
                </a:hlinkClick>
              </a:rPr>
              <a:t>penyakit jantung koroner</a:t>
            </a:r>
            <a:r>
              <a:rPr lang="en-GB" sz="1200">
                <a:solidFill>
                  <a:srgbClr val="53565A"/>
                </a:solidFill>
                <a:highlight>
                  <a:srgbClr val="FFFFFF"/>
                </a:highlight>
                <a:latin typeface="Roboto"/>
                <a:ea typeface="Roboto"/>
                <a:cs typeface="Roboto"/>
                <a:sym typeface="Roboto"/>
              </a:rPr>
              <a:t> (PJK), gagal jantung, </a:t>
            </a:r>
            <a:r>
              <a:rPr i="1" lang="en-GB" sz="1200">
                <a:solidFill>
                  <a:srgbClr val="53565A"/>
                </a:solidFill>
                <a:highlight>
                  <a:srgbClr val="FFFFFF"/>
                </a:highlight>
                <a:uFill>
                  <a:noFill/>
                </a:uFill>
                <a:latin typeface="Roboto"/>
                <a:ea typeface="Roboto"/>
                <a:cs typeface="Roboto"/>
                <a:sym typeface="Roboto"/>
                <a:hlinkClick r:id="rId3">
                  <a:extLst>
                    <a:ext uri="{A12FA001-AC4F-418D-AE19-62706E023703}">
                      <ahyp:hlinkClr val="tx"/>
                    </a:ext>
                  </a:extLst>
                </a:hlinkClick>
              </a:rPr>
              <a:t>stroke</a:t>
            </a:r>
            <a:r>
              <a:rPr lang="en-GB" sz="1200">
                <a:solidFill>
                  <a:srgbClr val="53565A"/>
                </a:solidFill>
                <a:highlight>
                  <a:srgbClr val="FFFFFF"/>
                </a:highlight>
                <a:latin typeface="Roboto"/>
                <a:ea typeface="Roboto"/>
                <a:cs typeface="Roboto"/>
                <a:sym typeface="Roboto"/>
              </a:rPr>
              <a:t>, dan hipertensi. Data Riset Kesehatan Dasar Indonesia (Riskesdas) menunjukkan bahwa 42,3 persen kematian tahun 2013 disebabkan oleh PJK dan 38,3 persen disebabkan oleh </a:t>
            </a:r>
            <a:r>
              <a:rPr i="1" lang="en-GB" sz="1200">
                <a:solidFill>
                  <a:srgbClr val="53565A"/>
                </a:solidFill>
                <a:highlight>
                  <a:srgbClr val="FFFFFF"/>
                </a:highlight>
                <a:latin typeface="Roboto"/>
                <a:ea typeface="Roboto"/>
                <a:cs typeface="Roboto"/>
                <a:sym typeface="Roboto"/>
              </a:rPr>
              <a:t>stroke</a:t>
            </a:r>
            <a:r>
              <a:rPr lang="en-GB" sz="1200">
                <a:solidFill>
                  <a:srgbClr val="53565A"/>
                </a:solidFill>
                <a:highlight>
                  <a:srgbClr val="FFFFFF"/>
                </a:highlight>
                <a:latin typeface="Roboto"/>
                <a:ea typeface="Roboto"/>
                <a:cs typeface="Roboto"/>
                <a:sym typeface="Roboto"/>
              </a:rPr>
              <a:t>. Penyakit kardiovaskuler ini diperkirakan lebih banyak ditemukan pada perempuan dibanding laki-laki, tepatnya pada kelompok umur 44 - 45 tahun, 55 - 64 tahun dan 65 - 74 tahun. Maka dari itu kardiovaskuler merupakan salah satu penyakit penyebab kematian.</a:t>
            </a:r>
            <a:endParaRPr sz="1200">
              <a:solidFill>
                <a:srgbClr val="53565A"/>
              </a:solidFill>
              <a:highlight>
                <a:srgbClr val="FFFFFF"/>
              </a:highlight>
              <a:latin typeface="Roboto"/>
              <a:ea typeface="Roboto"/>
              <a:cs typeface="Roboto"/>
              <a:sym typeface="Roboto"/>
            </a:endParaRPr>
          </a:p>
          <a:p>
            <a:pPr indent="0" lvl="0" marL="0" rtl="0" algn="l">
              <a:spcBef>
                <a:spcPts val="11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cf9f018d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cf9f018d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d2bcab5c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d2bcab5c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Verbally: </a:t>
            </a:r>
            <a:endParaRPr/>
          </a:p>
          <a:p>
            <a:pPr indent="0" lvl="0" marL="0" rtl="0" algn="l">
              <a:spcBef>
                <a:spcPts val="0"/>
              </a:spcBef>
              <a:spcAft>
                <a:spcPts val="0"/>
              </a:spcAft>
              <a:buNone/>
            </a:pPr>
            <a:r>
              <a:rPr lang="en-GB"/>
              <a:t>classes are little and the classes are quite distinct, the model can tolerate the noise.</a:t>
            </a:r>
            <a:endParaRPr/>
          </a:p>
          <a:p>
            <a:pPr indent="0" lvl="0" marL="0" rtl="0" algn="l">
              <a:spcBef>
                <a:spcPts val="0"/>
              </a:spcBef>
              <a:spcAft>
                <a:spcPts val="0"/>
              </a:spcAft>
              <a:buNone/>
            </a:pPr>
            <a:r>
              <a:rPr lang="en-GB"/>
              <a:t>We empirically observed a increase in accuracy from around 40% to 60% when all 11 classes are included and data is cleaned.\</a:t>
            </a:r>
            <a:endParaRPr/>
          </a:p>
          <a:p>
            <a:pPr indent="0" lvl="0" marL="0" rtl="0" algn="l">
              <a:spcBef>
                <a:spcPts val="0"/>
              </a:spcBef>
              <a:spcAft>
                <a:spcPts val="0"/>
              </a:spcAft>
              <a:buNone/>
            </a:pPr>
            <a:r>
              <a:rPr lang="en-GB"/>
              <a:t>Hence, we still believe cleaning is an important step albeit not shown here in the sample 5-class classification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d2bcab5c8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d2bcab5c8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d2bcab5c8_4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d2bcab5c8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cf9f018d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cf9f018d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cf9f018d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cf9f018d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cf9f018d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cf9f018d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cf9f018d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cf9f018d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Similar to Call Dr. AI, people can text to receive their diagnosis.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cf9f018df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cf9f018df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d2bcab5c8_4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d2bcab5c8_4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d2bcab5c8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d2bcab5c8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d2bcab5c8_4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d2bcab5c8_4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2bcab5c8_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2bcab5c8_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results from this project may fell short of what we needed, but it certainly shed some hope on a future where healthcare can be more affordable with AI as doctors. This project is certainly a proof of concept that this is possible. This will serve those on the margins better as they have less access to proper healthcare. </a:t>
            </a:r>
            <a:endParaRPr/>
          </a:p>
          <a:p>
            <a:pPr indent="0" lvl="0" marL="0" rtl="0" algn="l">
              <a:spcBef>
                <a:spcPts val="0"/>
              </a:spcBef>
              <a:spcAft>
                <a:spcPts val="0"/>
              </a:spcAft>
              <a:buNone/>
            </a:pPr>
            <a:r>
              <a:rPr lang="en-GB"/>
              <a:t>As more data is generated every hour on platforms like Alodokter, we believe that one day, we will have an open source AI general doctor that will be able to at least provide a pre-diagnosis to patients and prompt them to visit the nearest healthcare facility. This project will increase the public’s interest in healthcare and we, as a society, will move forward healthier together.</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d2bcab5c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d2bcab5c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cf9f018d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cf9f018d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8d2bcab5c8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d2bcab5c8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d2bcab5c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d2bcab5c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8d2bcab5c8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d2bcab5c8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d2bcab5c8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d2bcab5c8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d2bcab5c8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d2bcab5c8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d2bcab5c8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d2bcab5c8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6.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p:nvPr/>
        </p:nvSpPr>
        <p:spPr>
          <a:xfrm>
            <a:off x="0" y="0"/>
            <a:ext cx="5780100" cy="777000"/>
          </a:xfrm>
          <a:prstGeom prst="snip2DiagRect">
            <a:avLst>
              <a:gd fmla="val 0" name="adj1"/>
              <a:gd fmla="val 352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0" y="4067100"/>
            <a:ext cx="9144000" cy="1076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ctrTitle"/>
          </p:nvPr>
        </p:nvSpPr>
        <p:spPr>
          <a:xfrm>
            <a:off x="598100" y="15134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Suara Hati</a:t>
            </a:r>
            <a:endParaRPr/>
          </a:p>
        </p:txBody>
      </p:sp>
      <p:sp>
        <p:nvSpPr>
          <p:cNvPr id="88" name="Google Shape;88;p13"/>
          <p:cNvSpPr txBox="1"/>
          <p:nvPr>
            <p:ph idx="1" type="subTitle"/>
          </p:nvPr>
        </p:nvSpPr>
        <p:spPr>
          <a:xfrm>
            <a:off x="598088" y="2454138"/>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little voice in your heart to get you checked up!</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GB"/>
              <a:t>pilid</a:t>
            </a:r>
            <a:r>
              <a:rPr lang="en-GB"/>
              <a:t> 	| Matheus Aaron </a:t>
            </a:r>
            <a:endParaRPr/>
          </a:p>
          <a:p>
            <a:pPr indent="0" lvl="0" marL="0" rtl="0" algn="l">
              <a:spcBef>
                <a:spcPts val="0"/>
              </a:spcBef>
              <a:spcAft>
                <a:spcPts val="0"/>
              </a:spcAft>
              <a:buNone/>
            </a:pPr>
            <a:r>
              <a:rPr lang="en-GB"/>
              <a:t>         	| Nadya Devani</a:t>
            </a:r>
            <a:endParaRPr/>
          </a:p>
        </p:txBody>
      </p:sp>
      <p:pic>
        <p:nvPicPr>
          <p:cNvPr id="89" name="Google Shape;89;p13"/>
          <p:cNvPicPr preferRelativeResize="0"/>
          <p:nvPr/>
        </p:nvPicPr>
        <p:blipFill>
          <a:blip r:embed="rId3">
            <a:alphaModFix/>
          </a:blip>
          <a:stretch>
            <a:fillRect/>
          </a:stretch>
        </p:blipFill>
        <p:spPr>
          <a:xfrm>
            <a:off x="544775" y="4247275"/>
            <a:ext cx="1330585" cy="704201"/>
          </a:xfrm>
          <a:prstGeom prst="rect">
            <a:avLst/>
          </a:prstGeom>
          <a:noFill/>
          <a:ln>
            <a:noFill/>
          </a:ln>
        </p:spPr>
      </p:pic>
      <p:pic>
        <p:nvPicPr>
          <p:cNvPr id="90" name="Google Shape;90;p13"/>
          <p:cNvPicPr preferRelativeResize="0"/>
          <p:nvPr/>
        </p:nvPicPr>
        <p:blipFill>
          <a:blip r:embed="rId4">
            <a:alphaModFix/>
          </a:blip>
          <a:stretch>
            <a:fillRect/>
          </a:stretch>
        </p:blipFill>
        <p:spPr>
          <a:xfrm>
            <a:off x="2252633" y="4314117"/>
            <a:ext cx="1734320" cy="570516"/>
          </a:xfrm>
          <a:prstGeom prst="rect">
            <a:avLst/>
          </a:prstGeom>
          <a:noFill/>
          <a:ln>
            <a:noFill/>
          </a:ln>
        </p:spPr>
      </p:pic>
      <p:pic>
        <p:nvPicPr>
          <p:cNvPr id="91" name="Google Shape;91;p13"/>
          <p:cNvPicPr preferRelativeResize="0"/>
          <p:nvPr/>
        </p:nvPicPr>
        <p:blipFill>
          <a:blip r:embed="rId5">
            <a:alphaModFix/>
          </a:blip>
          <a:stretch>
            <a:fillRect/>
          </a:stretch>
        </p:blipFill>
        <p:spPr>
          <a:xfrm>
            <a:off x="6679400" y="4368433"/>
            <a:ext cx="1734325" cy="472624"/>
          </a:xfrm>
          <a:prstGeom prst="rect">
            <a:avLst/>
          </a:prstGeom>
          <a:noFill/>
          <a:ln>
            <a:noFill/>
          </a:ln>
        </p:spPr>
      </p:pic>
      <p:pic>
        <p:nvPicPr>
          <p:cNvPr id="92" name="Google Shape;92;p13"/>
          <p:cNvPicPr preferRelativeResize="0"/>
          <p:nvPr/>
        </p:nvPicPr>
        <p:blipFill>
          <a:blip r:embed="rId6">
            <a:alphaModFix/>
          </a:blip>
          <a:stretch>
            <a:fillRect/>
          </a:stretch>
        </p:blipFill>
        <p:spPr>
          <a:xfrm>
            <a:off x="4364231" y="4382039"/>
            <a:ext cx="1937896" cy="434673"/>
          </a:xfrm>
          <a:prstGeom prst="rect">
            <a:avLst/>
          </a:prstGeom>
          <a:noFill/>
          <a:ln>
            <a:noFill/>
          </a:ln>
        </p:spPr>
      </p:pic>
      <p:pic>
        <p:nvPicPr>
          <p:cNvPr id="93" name="Google Shape;93;p13"/>
          <p:cNvPicPr preferRelativeResize="0"/>
          <p:nvPr/>
        </p:nvPicPr>
        <p:blipFill>
          <a:blip r:embed="rId7">
            <a:alphaModFix/>
          </a:blip>
          <a:stretch>
            <a:fillRect/>
          </a:stretch>
        </p:blipFill>
        <p:spPr>
          <a:xfrm>
            <a:off x="207900" y="186827"/>
            <a:ext cx="2427148" cy="432900"/>
          </a:xfrm>
          <a:prstGeom prst="rect">
            <a:avLst/>
          </a:prstGeom>
          <a:noFill/>
          <a:ln>
            <a:noFill/>
          </a:ln>
        </p:spPr>
      </p:pic>
      <p:pic>
        <p:nvPicPr>
          <p:cNvPr id="94" name="Google Shape;94;p13"/>
          <p:cNvPicPr preferRelativeResize="0"/>
          <p:nvPr/>
        </p:nvPicPr>
        <p:blipFill>
          <a:blip r:embed="rId8">
            <a:alphaModFix/>
          </a:blip>
          <a:stretch>
            <a:fillRect/>
          </a:stretch>
        </p:blipFill>
        <p:spPr>
          <a:xfrm>
            <a:off x="2869972" y="163475"/>
            <a:ext cx="2757691" cy="47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490250" y="526350"/>
            <a:ext cx="845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3000"/>
              <a:t>Problem Statement</a:t>
            </a:r>
            <a:endParaRPr sz="3000"/>
          </a:p>
          <a:p>
            <a:pPr indent="0" lvl="0" marL="0" rtl="0" algn="l">
              <a:spcBef>
                <a:spcPts val="0"/>
              </a:spcBef>
              <a:spcAft>
                <a:spcPts val="0"/>
              </a:spcAft>
              <a:buNone/>
            </a:pPr>
            <a:r>
              <a:rPr b="1" lang="en-GB"/>
              <a:t>How might we pre-diagnose a patient based on its self-description of its symptoms?</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Alodokter</a:t>
            </a:r>
            <a:endParaRPr/>
          </a:p>
        </p:txBody>
      </p:sp>
      <p:sp>
        <p:nvSpPr>
          <p:cNvPr id="161" name="Google Shape;161;p23"/>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Alodokter </a:t>
            </a:r>
            <a:r>
              <a:rPr lang="en-GB"/>
              <a:t>is a Indonesian healthcare </a:t>
            </a:r>
            <a:r>
              <a:rPr i="1" lang="en-GB"/>
              <a:t>superapp </a:t>
            </a:r>
            <a:r>
              <a:rPr lang="en-GB"/>
              <a:t>where users can post the queries </a:t>
            </a:r>
            <a:r>
              <a:rPr lang="en-GB"/>
              <a:t>with certified doctors </a:t>
            </a:r>
            <a:r>
              <a:rPr lang="en-GB"/>
              <a:t>regarding their complaints</a:t>
            </a:r>
            <a:r>
              <a:rPr lang="en-GB"/>
              <a:t>.</a:t>
            </a:r>
            <a:endParaRPr/>
          </a:p>
        </p:txBody>
      </p:sp>
      <p:pic>
        <p:nvPicPr>
          <p:cNvPr id="162" name="Google Shape;162;p23"/>
          <p:cNvPicPr preferRelativeResize="0"/>
          <p:nvPr/>
        </p:nvPicPr>
        <p:blipFill>
          <a:blip r:embed="rId3">
            <a:alphaModFix/>
          </a:blip>
          <a:stretch>
            <a:fillRect/>
          </a:stretch>
        </p:blipFill>
        <p:spPr>
          <a:xfrm>
            <a:off x="389125" y="2136652"/>
            <a:ext cx="3316324" cy="276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p:nvPr/>
        </p:nvSpPr>
        <p:spPr>
          <a:xfrm>
            <a:off x="4806000" y="266800"/>
            <a:ext cx="4120800" cy="465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Komunitas Alodokter </a:t>
            </a:r>
            <a:endParaRPr/>
          </a:p>
        </p:txBody>
      </p:sp>
      <p:pic>
        <p:nvPicPr>
          <p:cNvPr id="169" name="Google Shape;169;p24"/>
          <p:cNvPicPr preferRelativeResize="0"/>
          <p:nvPr/>
        </p:nvPicPr>
        <p:blipFill>
          <a:blip r:embed="rId3">
            <a:alphaModFix/>
          </a:blip>
          <a:stretch>
            <a:fillRect/>
          </a:stretch>
        </p:blipFill>
        <p:spPr>
          <a:xfrm>
            <a:off x="5305813" y="295475"/>
            <a:ext cx="3121175" cy="4595351"/>
          </a:xfrm>
          <a:prstGeom prst="rect">
            <a:avLst/>
          </a:prstGeom>
          <a:noFill/>
          <a:ln>
            <a:noFill/>
          </a:ln>
        </p:spPr>
      </p:pic>
      <p:pic>
        <p:nvPicPr>
          <p:cNvPr id="170" name="Google Shape;170;p24"/>
          <p:cNvPicPr preferRelativeResize="0"/>
          <p:nvPr/>
        </p:nvPicPr>
        <p:blipFill>
          <a:blip r:embed="rId4">
            <a:alphaModFix/>
          </a:blip>
          <a:stretch>
            <a:fillRect/>
          </a:stretch>
        </p:blipFill>
        <p:spPr>
          <a:xfrm>
            <a:off x="1072514" y="2715600"/>
            <a:ext cx="2548526" cy="229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Solution</a:t>
            </a:r>
            <a:endParaRPr/>
          </a:p>
        </p:txBody>
      </p:sp>
      <p:sp>
        <p:nvSpPr>
          <p:cNvPr id="176" name="Google Shape;176;p25"/>
          <p:cNvSpPr txBox="1"/>
          <p:nvPr>
            <p:ph idx="1" type="body"/>
          </p:nvPr>
        </p:nvSpPr>
        <p:spPr>
          <a:xfrm>
            <a:off x="311700" y="1229875"/>
            <a:ext cx="35865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Given the user complaint, predict the diagnosis.</a:t>
            </a:r>
            <a:endParaRPr/>
          </a:p>
          <a:p>
            <a:pPr indent="-342900" lvl="0" marL="457200" rtl="0" algn="l">
              <a:spcBef>
                <a:spcPts val="0"/>
              </a:spcBef>
              <a:spcAft>
                <a:spcPts val="0"/>
              </a:spcAft>
              <a:buSzPts val="1800"/>
              <a:buChar char="-"/>
            </a:pPr>
            <a:r>
              <a:rPr lang="en-GB"/>
              <a:t>The diagnosis here is the category of the post.</a:t>
            </a:r>
            <a:endParaRPr/>
          </a:p>
          <a:p>
            <a:pPr indent="-342900" lvl="0" marL="457200" rtl="0" algn="l">
              <a:spcBef>
                <a:spcPts val="0"/>
              </a:spcBef>
              <a:spcAft>
                <a:spcPts val="0"/>
              </a:spcAft>
              <a:buSzPts val="1800"/>
              <a:buChar char="-"/>
            </a:pPr>
            <a:r>
              <a:rPr lang="en-GB"/>
              <a:t>The scope of the project is limited to the following most </a:t>
            </a:r>
            <a:r>
              <a:rPr b="1" lang="en-GB"/>
              <a:t>5</a:t>
            </a:r>
            <a:r>
              <a:rPr b="1" lang="en-GB"/>
              <a:t> common cardiovascular diseases</a:t>
            </a:r>
            <a:r>
              <a:rPr lang="en-GB"/>
              <a:t>:</a:t>
            </a:r>
            <a:endParaRPr/>
          </a:p>
        </p:txBody>
      </p:sp>
      <p:graphicFrame>
        <p:nvGraphicFramePr>
          <p:cNvPr id="177" name="Google Shape;177;p25"/>
          <p:cNvGraphicFramePr/>
          <p:nvPr/>
        </p:nvGraphicFramePr>
        <p:xfrm>
          <a:off x="5073900" y="1229875"/>
          <a:ext cx="3000000" cy="3000000"/>
        </p:xfrm>
        <a:graphic>
          <a:graphicData uri="http://schemas.openxmlformats.org/drawingml/2006/table">
            <a:tbl>
              <a:tblPr>
                <a:noFill/>
                <a:tableStyleId>{2AEE46A4-5F1B-4378-9B5C-E65D9B268902}</a:tableStyleId>
              </a:tblPr>
              <a:tblGrid>
                <a:gridCol w="1696875"/>
                <a:gridCol w="1696875"/>
              </a:tblGrid>
              <a:tr h="119550">
                <a:tc>
                  <a:txBody>
                    <a:bodyPr/>
                    <a:lstStyle/>
                    <a:p>
                      <a:pPr indent="0" lvl="0" marL="0" rtl="0" algn="ctr">
                        <a:lnSpc>
                          <a:spcPct val="100000"/>
                        </a:lnSpc>
                        <a:spcBef>
                          <a:spcPts val="0"/>
                        </a:spcBef>
                        <a:spcAft>
                          <a:spcPts val="0"/>
                        </a:spcAft>
                        <a:buNone/>
                      </a:pPr>
                      <a:r>
                        <a:rPr b="1" lang="en-GB" sz="1000">
                          <a:solidFill>
                            <a:schemeClr val="dk2"/>
                          </a:solidFill>
                          <a:latin typeface="Roboto"/>
                          <a:ea typeface="Roboto"/>
                          <a:cs typeface="Roboto"/>
                          <a:sym typeface="Roboto"/>
                        </a:rPr>
                        <a:t>Indonesia</a:t>
                      </a:r>
                      <a:endParaRPr b="1" sz="1000">
                        <a:solidFill>
                          <a:schemeClr val="dk2"/>
                        </a:solidFill>
                        <a:latin typeface="Roboto"/>
                        <a:ea typeface="Roboto"/>
                        <a:cs typeface="Roboto"/>
                        <a:sym typeface="Roboto"/>
                      </a:endParaRPr>
                    </a:p>
                  </a:txBody>
                  <a:tcPr marT="91425" marB="91425" marR="91425" marL="91425">
                    <a:solidFill>
                      <a:srgbClr val="EFEFEF"/>
                    </a:solidFill>
                  </a:tcPr>
                </a:tc>
                <a:tc>
                  <a:txBody>
                    <a:bodyPr/>
                    <a:lstStyle/>
                    <a:p>
                      <a:pPr indent="0" lvl="0" marL="0" rtl="0" algn="ctr">
                        <a:lnSpc>
                          <a:spcPct val="100000"/>
                        </a:lnSpc>
                        <a:spcBef>
                          <a:spcPts val="0"/>
                        </a:spcBef>
                        <a:spcAft>
                          <a:spcPts val="0"/>
                        </a:spcAft>
                        <a:buNone/>
                      </a:pPr>
                      <a:r>
                        <a:rPr b="1" lang="en-GB" sz="1000">
                          <a:solidFill>
                            <a:schemeClr val="dk2"/>
                          </a:solidFill>
                          <a:latin typeface="Roboto"/>
                          <a:ea typeface="Roboto"/>
                          <a:cs typeface="Roboto"/>
                          <a:sym typeface="Roboto"/>
                        </a:rPr>
                        <a:t>English</a:t>
                      </a:r>
                      <a:endParaRPr b="1" sz="1000">
                        <a:solidFill>
                          <a:schemeClr val="dk2"/>
                        </a:solidFill>
                        <a:latin typeface="Roboto"/>
                        <a:ea typeface="Roboto"/>
                        <a:cs typeface="Roboto"/>
                        <a:sym typeface="Roboto"/>
                      </a:endParaRPr>
                    </a:p>
                  </a:txBody>
                  <a:tcPr marT="91425" marB="91425" marR="91425" marL="91425">
                    <a:solidFill>
                      <a:srgbClr val="EFEFE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stroke</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stroke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hipertensi /</a:t>
                      </a:r>
                      <a:endParaRPr sz="10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tekanan darah tinggi</a:t>
                      </a:r>
                      <a:endParaRPr sz="1000">
                        <a:solidFill>
                          <a:schemeClr val="dk2"/>
                        </a:solidFill>
                        <a:latin typeface="Roboto"/>
                        <a:ea typeface="Roboto"/>
                        <a:cs typeface="Roboto"/>
                        <a:sym typeface="Roboto"/>
                      </a:endParaRPr>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hypertension /</a:t>
                      </a:r>
                      <a:endParaRPr sz="1000">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high blood pressure</a:t>
                      </a:r>
                      <a:endParaRPr sz="1000">
                        <a:solidFill>
                          <a:schemeClr val="dk2"/>
                        </a:solidFill>
                        <a:latin typeface="Roboto"/>
                        <a:ea typeface="Roboto"/>
                        <a:cs typeface="Roboto"/>
                        <a:sym typeface="Roboto"/>
                      </a:endParaRPr>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gagal jantung</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heart failure</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aritmia</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arrhythmia</a:t>
                      </a:r>
                      <a:endParaRPr sz="1000"/>
                    </a:p>
                  </a:txBody>
                  <a:tcPr marT="91425" marB="91425" marR="91425" marL="91425">
                    <a:solidFill>
                      <a:srgbClr val="FFFFFF"/>
                    </a:solidFill>
                  </a:tcPr>
                </a:tc>
              </a:tr>
              <a:tr h="119550">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serangan jantung</a:t>
                      </a:r>
                      <a:endParaRPr sz="1000"/>
                    </a:p>
                  </a:txBody>
                  <a:tcPr marT="91425" marB="91425" marR="91425" marL="91425">
                    <a:solidFill>
                      <a:srgbClr val="FFFFFF"/>
                    </a:solidFill>
                  </a:tcPr>
                </a:tc>
                <a:tc>
                  <a:txBody>
                    <a:bodyPr/>
                    <a:lstStyle/>
                    <a:p>
                      <a:pPr indent="0" lvl="0" marL="0" rtl="0" algn="l">
                        <a:lnSpc>
                          <a:spcPct val="100000"/>
                        </a:lnSpc>
                        <a:spcBef>
                          <a:spcPts val="0"/>
                        </a:spcBef>
                        <a:spcAft>
                          <a:spcPts val="0"/>
                        </a:spcAft>
                        <a:buNone/>
                      </a:pPr>
                      <a:r>
                        <a:rPr lang="en-GB" sz="1000">
                          <a:solidFill>
                            <a:schemeClr val="dk2"/>
                          </a:solidFill>
                          <a:latin typeface="Roboto"/>
                          <a:ea typeface="Roboto"/>
                          <a:cs typeface="Roboto"/>
                          <a:sym typeface="Roboto"/>
                        </a:rPr>
                        <a:t> heart attack</a:t>
                      </a:r>
                      <a:endParaRPr sz="1000"/>
                    </a:p>
                  </a:txBody>
                  <a:tcPr marT="91425" marB="91425" marR="91425" marL="91425">
                    <a:solidFill>
                      <a:srgbClr val="FFFFF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2" type="body"/>
          </p:nvPr>
        </p:nvSpPr>
        <p:spPr>
          <a:xfrm>
            <a:off x="4939500" y="2854800"/>
            <a:ext cx="3837000" cy="15645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GB"/>
              <a:t>New method of </a:t>
            </a:r>
            <a:r>
              <a:rPr b="1" lang="en-GB"/>
              <a:t>pre-training language representations </a:t>
            </a:r>
            <a:r>
              <a:rPr lang="en-GB"/>
              <a:t>using bidirectionality of Transformers </a:t>
            </a:r>
            <a:endParaRPr/>
          </a:p>
        </p:txBody>
      </p:sp>
      <p:sp>
        <p:nvSpPr>
          <p:cNvPr id="183" name="Google Shape;183;p2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Proposed Model: </a:t>
            </a:r>
            <a:r>
              <a:rPr b="1" lang="en-GB"/>
              <a:t>BERT</a:t>
            </a:r>
            <a:endParaRPr b="1"/>
          </a:p>
        </p:txBody>
      </p:sp>
      <p:sp>
        <p:nvSpPr>
          <p:cNvPr id="184" name="Google Shape;184;p26"/>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t>B</a:t>
            </a:r>
            <a:r>
              <a:rPr lang="en-GB" sz="1800"/>
              <a:t>idirectional </a:t>
            </a:r>
            <a:endParaRPr sz="1800"/>
          </a:p>
          <a:p>
            <a:pPr indent="0" lvl="0" marL="0" rtl="0" algn="l">
              <a:lnSpc>
                <a:spcPct val="115000"/>
              </a:lnSpc>
              <a:spcBef>
                <a:spcPts val="0"/>
              </a:spcBef>
              <a:spcAft>
                <a:spcPts val="0"/>
              </a:spcAft>
              <a:buNone/>
            </a:pPr>
            <a:r>
              <a:rPr b="1" lang="en-GB" sz="1800"/>
              <a:t>E</a:t>
            </a:r>
            <a:r>
              <a:rPr lang="en-GB" sz="1800"/>
              <a:t>ncoder </a:t>
            </a:r>
            <a:endParaRPr sz="1800"/>
          </a:p>
          <a:p>
            <a:pPr indent="0" lvl="0" marL="0" rtl="0" algn="l">
              <a:lnSpc>
                <a:spcPct val="115000"/>
              </a:lnSpc>
              <a:spcBef>
                <a:spcPts val="0"/>
              </a:spcBef>
              <a:spcAft>
                <a:spcPts val="0"/>
              </a:spcAft>
              <a:buNone/>
            </a:pPr>
            <a:r>
              <a:rPr b="1" lang="en-GB" sz="1800"/>
              <a:t>R</a:t>
            </a:r>
            <a:r>
              <a:rPr lang="en-GB" sz="1800"/>
              <a:t>epresentations from </a:t>
            </a:r>
            <a:endParaRPr sz="1800"/>
          </a:p>
          <a:p>
            <a:pPr indent="0" lvl="0" marL="0" rtl="0" algn="l">
              <a:lnSpc>
                <a:spcPct val="115000"/>
              </a:lnSpc>
              <a:spcBef>
                <a:spcPts val="0"/>
              </a:spcBef>
              <a:spcAft>
                <a:spcPts val="0"/>
              </a:spcAft>
              <a:buNone/>
            </a:pPr>
            <a:r>
              <a:rPr b="1" lang="en-GB" sz="1800"/>
              <a:t>T</a:t>
            </a:r>
            <a:r>
              <a:rPr lang="en-GB" sz="1800"/>
              <a:t>ransformers</a:t>
            </a:r>
            <a:endParaRPr sz="1800"/>
          </a:p>
          <a:p>
            <a:pPr indent="0" lvl="0" marL="0" rtl="0" algn="ctr">
              <a:spcBef>
                <a:spcPts val="0"/>
              </a:spcBef>
              <a:spcAft>
                <a:spcPts val="0"/>
              </a:spcAft>
              <a:buNone/>
            </a:pPr>
            <a:r>
              <a:t/>
            </a:r>
            <a:endParaRPr b="1" sz="1800"/>
          </a:p>
        </p:txBody>
      </p:sp>
      <p:pic>
        <p:nvPicPr>
          <p:cNvPr id="185" name="Google Shape;185;p26"/>
          <p:cNvPicPr preferRelativeResize="0"/>
          <p:nvPr/>
        </p:nvPicPr>
        <p:blipFill rotWithShape="1">
          <a:blip r:embed="rId3">
            <a:alphaModFix/>
          </a:blip>
          <a:srcRect b="21548" l="9560" r="36695" t="25126"/>
          <a:stretch/>
        </p:blipFill>
        <p:spPr>
          <a:xfrm>
            <a:off x="4939500" y="367900"/>
            <a:ext cx="3836998" cy="2141581"/>
          </a:xfrm>
          <a:prstGeom prst="rect">
            <a:avLst/>
          </a:prstGeom>
          <a:noFill/>
          <a:ln>
            <a:noFill/>
          </a:ln>
        </p:spPr>
      </p:pic>
      <p:sp>
        <p:nvSpPr>
          <p:cNvPr id="186" name="Google Shape;186;p26"/>
          <p:cNvSpPr txBox="1"/>
          <p:nvPr/>
        </p:nvSpPr>
        <p:spPr>
          <a:xfrm>
            <a:off x="4939500" y="2509475"/>
            <a:ext cx="3837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100">
                <a:solidFill>
                  <a:srgbClr val="FFFFFF"/>
                </a:solidFill>
                <a:latin typeface="Roboto"/>
                <a:ea typeface="Roboto"/>
                <a:cs typeface="Roboto"/>
                <a:sym typeface="Roboto"/>
              </a:rPr>
              <a:t>Each dot is representing a word in a vector space. </a:t>
            </a:r>
            <a:endParaRPr i="1" sz="1100">
              <a:solidFill>
                <a:srgbClr val="FFFFFF"/>
              </a:solidFill>
              <a:latin typeface="Roboto"/>
              <a:ea typeface="Roboto"/>
              <a:cs typeface="Roboto"/>
              <a:sym typeface="Roboto"/>
            </a:endParaRPr>
          </a:p>
          <a:p>
            <a:pPr indent="0" lvl="0" marL="0" rtl="0" algn="l">
              <a:spcBef>
                <a:spcPts val="0"/>
              </a:spcBef>
              <a:spcAft>
                <a:spcPts val="0"/>
              </a:spcAft>
              <a:buNone/>
            </a:pPr>
            <a:r>
              <a:rPr i="1" lang="en-GB" sz="1100">
                <a:solidFill>
                  <a:srgbClr val="FFFFFF"/>
                </a:solidFill>
                <a:latin typeface="Roboto"/>
                <a:ea typeface="Roboto"/>
                <a:cs typeface="Roboto"/>
                <a:sym typeface="Roboto"/>
              </a:rPr>
              <a:t>The distance between words shows the relations.</a:t>
            </a:r>
            <a:endParaRPr i="1" sz="11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BERT-Base</a:t>
            </a:r>
            <a:endParaRPr/>
          </a:p>
        </p:txBody>
      </p:sp>
      <p:sp>
        <p:nvSpPr>
          <p:cNvPr id="192" name="Google Shape;192;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104</a:t>
            </a:r>
            <a:r>
              <a:rPr lang="en-GB" sz="3000">
                <a:solidFill>
                  <a:srgbClr val="FFFFFF"/>
                </a:solidFill>
              </a:rPr>
              <a:t> languages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12</a:t>
            </a:r>
            <a:r>
              <a:rPr lang="en-GB" sz="3000">
                <a:solidFill>
                  <a:srgbClr val="FFFFFF"/>
                </a:solidFill>
              </a:rPr>
              <a:t>-layer</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768</a:t>
            </a:r>
            <a:r>
              <a:rPr lang="en-GB" sz="3000">
                <a:solidFill>
                  <a:srgbClr val="FFFFFF"/>
                </a:solidFill>
              </a:rPr>
              <a:t>-attributes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12</a:t>
            </a:r>
            <a:r>
              <a:rPr lang="en-GB" sz="3000">
                <a:solidFill>
                  <a:srgbClr val="FFFFFF"/>
                </a:solidFill>
              </a:rPr>
              <a:t>-heads</a:t>
            </a:r>
            <a:endParaRPr sz="3000">
              <a:solidFill>
                <a:srgbClr val="FFFFFF"/>
              </a:solidFill>
            </a:endParaRPr>
          </a:p>
          <a:p>
            <a:pPr indent="0" lvl="0" marL="0" rtl="0" algn="l">
              <a:lnSpc>
                <a:spcPct val="100000"/>
              </a:lnSpc>
              <a:spcBef>
                <a:spcPts val="0"/>
              </a:spcBef>
              <a:spcAft>
                <a:spcPts val="0"/>
              </a:spcAft>
              <a:buNone/>
            </a:pPr>
            <a:r>
              <a:rPr b="1" lang="en-GB" sz="3000">
                <a:solidFill>
                  <a:srgbClr val="FFFFFF"/>
                </a:solidFill>
              </a:rPr>
              <a:t>110M </a:t>
            </a:r>
            <a:r>
              <a:rPr lang="en-GB" sz="3000">
                <a:solidFill>
                  <a:srgbClr val="FFFFFF"/>
                </a:solidFill>
              </a:rPr>
              <a:t>parameters</a:t>
            </a:r>
            <a:endParaRPr sz="3000">
              <a:solidFill>
                <a:srgbClr val="FFFFFF"/>
              </a:solidFill>
            </a:endParaRPr>
          </a:p>
          <a:p>
            <a:pPr indent="0" lvl="0" marL="0" rtl="0" algn="l">
              <a:spcBef>
                <a:spcPts val="0"/>
              </a:spcBef>
              <a:spcAft>
                <a:spcPts val="1600"/>
              </a:spcAft>
              <a:buNone/>
            </a:pPr>
            <a:r>
              <a:t/>
            </a:r>
            <a:endParaRPr>
              <a:solidFill>
                <a:srgbClr val="FFFFFF"/>
              </a:solidFill>
            </a:endParaRPr>
          </a:p>
        </p:txBody>
      </p:sp>
      <p:sp>
        <p:nvSpPr>
          <p:cNvPr id="193" name="Google Shape;193;p2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Multilingual Cased</a:t>
            </a:r>
            <a:endParaRPr/>
          </a:p>
        </p:txBody>
      </p:sp>
      <p:sp>
        <p:nvSpPr>
          <p:cNvPr id="194" name="Google Shape;194;p27"/>
          <p:cNvSpPr txBox="1"/>
          <p:nvPr>
            <p:ph idx="1" type="subTitle"/>
          </p:nvPr>
        </p:nvSpPr>
        <p:spPr>
          <a:xfrm>
            <a:off x="4939500" y="211700"/>
            <a:ext cx="3932400" cy="8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rPr>
              <a:t>For this project, we will use a pre-trained model provided by Google to save computational power.</a:t>
            </a:r>
            <a:endParaRPr sz="1400">
              <a:solidFill>
                <a:srgbClr val="FFFFFF"/>
              </a:solidFill>
            </a:endParaRPr>
          </a:p>
          <a:p>
            <a:pPr indent="0" lvl="0" marL="0" rtl="0" algn="l">
              <a:spcBef>
                <a:spcPts val="0"/>
              </a:spcBef>
              <a:spcAft>
                <a:spcPts val="0"/>
              </a:spcAft>
              <a:buNone/>
            </a:pPr>
            <a:r>
              <a:t/>
            </a:r>
            <a:endParaRPr sz="1400">
              <a:solidFill>
                <a:srgbClr val="FFFFFF"/>
              </a:solidFill>
            </a:endParaRPr>
          </a:p>
          <a:p>
            <a:pPr indent="0" lvl="0" marL="0" rtl="0" algn="l">
              <a:spcBef>
                <a:spcPts val="0"/>
              </a:spcBef>
              <a:spcAft>
                <a:spcPts val="0"/>
              </a:spcAft>
              <a:buNone/>
            </a:pPr>
            <a:r>
              <a:rPr lang="en-GB" sz="1400">
                <a:solidFill>
                  <a:srgbClr val="FFFFFF"/>
                </a:solidFill>
              </a:rPr>
              <a:t>It is trained on...</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nvSpPr>
        <p:spPr>
          <a:xfrm>
            <a:off x="60413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Fast</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It is significantly faster compared to LSTM as it can process the tokens concurrently and does not have to wait from preceding tokens.</a:t>
            </a:r>
            <a:endParaRPr sz="1100">
              <a:latin typeface="Roboto"/>
              <a:ea typeface="Roboto"/>
              <a:cs typeface="Roboto"/>
              <a:sym typeface="Roboto"/>
            </a:endParaRPr>
          </a:p>
        </p:txBody>
      </p:sp>
      <p:sp>
        <p:nvSpPr>
          <p:cNvPr id="200" name="Google Shape;200;p28"/>
          <p:cNvSpPr txBox="1"/>
          <p:nvPr/>
        </p:nvSpPr>
        <p:spPr>
          <a:xfrm>
            <a:off x="339030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Transfer Learning</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The model has been trained on huge corpus of data. It does not have to learn from zero from the training data alone. This has been observed in computer vision and currently being applied in natural language processing.</a:t>
            </a:r>
            <a:endParaRPr sz="1100">
              <a:latin typeface="Roboto"/>
              <a:ea typeface="Roboto"/>
              <a:cs typeface="Roboto"/>
              <a:sym typeface="Roboto"/>
            </a:endParaRPr>
          </a:p>
        </p:txBody>
      </p:sp>
      <p:sp>
        <p:nvSpPr>
          <p:cNvPr id="201" name="Google Shape;201;p28"/>
          <p:cNvSpPr txBox="1"/>
          <p:nvPr/>
        </p:nvSpPr>
        <p:spPr>
          <a:xfrm>
            <a:off x="7392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Bidirectionality</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It can understand the context of a sentence from the left </a:t>
            </a:r>
            <a:r>
              <a:rPr b="1" i="1" lang="en-GB" sz="1100">
                <a:latin typeface="Roboto"/>
                <a:ea typeface="Roboto"/>
                <a:cs typeface="Roboto"/>
                <a:sym typeface="Roboto"/>
              </a:rPr>
              <a:t>and </a:t>
            </a:r>
            <a:r>
              <a:rPr lang="en-GB" sz="1100">
                <a:latin typeface="Roboto"/>
                <a:ea typeface="Roboto"/>
                <a:cs typeface="Roboto"/>
                <a:sym typeface="Roboto"/>
              </a:rPr>
              <a:t>from the right. Bag of Words and TF-IDF does not encode context while other neural networks tend to be unidirectional </a:t>
            </a:r>
            <a:r>
              <a:rPr lang="en-GB" sz="1100">
                <a:latin typeface="Roboto"/>
                <a:ea typeface="Roboto"/>
                <a:cs typeface="Roboto"/>
                <a:sym typeface="Roboto"/>
              </a:rPr>
              <a:t>(context is only provided from preceding words)</a:t>
            </a:r>
            <a:r>
              <a:rPr lang="en-GB" sz="1100">
                <a:latin typeface="Roboto"/>
                <a:ea typeface="Roboto"/>
                <a:cs typeface="Roboto"/>
                <a:sym typeface="Roboto"/>
              </a:rPr>
              <a:t>.</a:t>
            </a:r>
            <a:endParaRPr sz="1100">
              <a:latin typeface="Roboto"/>
              <a:ea typeface="Roboto"/>
              <a:cs typeface="Roboto"/>
              <a:sym typeface="Roboto"/>
            </a:endParaRPr>
          </a:p>
        </p:txBody>
      </p:sp>
      <p:sp>
        <p:nvSpPr>
          <p:cNvPr id="202" name="Google Shape;202;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a:t>
            </a:r>
            <a:r>
              <a:rPr b="1" lang="en-GB"/>
              <a:t>BERT</a:t>
            </a:r>
            <a:r>
              <a:rPr lang="en-GB"/>
              <a:t>?</a:t>
            </a:r>
            <a:endParaRPr/>
          </a:p>
        </p:txBody>
      </p:sp>
      <p:pic>
        <p:nvPicPr>
          <p:cNvPr id="203" name="Google Shape;203;p28"/>
          <p:cNvPicPr preferRelativeResize="0"/>
          <p:nvPr/>
        </p:nvPicPr>
        <p:blipFill>
          <a:blip r:embed="rId3">
            <a:alphaModFix/>
          </a:blip>
          <a:stretch>
            <a:fillRect/>
          </a:stretch>
        </p:blipFill>
        <p:spPr>
          <a:xfrm>
            <a:off x="3760625" y="1123600"/>
            <a:ext cx="1466762" cy="1466774"/>
          </a:xfrm>
          <a:prstGeom prst="rect">
            <a:avLst/>
          </a:prstGeom>
          <a:noFill/>
          <a:ln>
            <a:noFill/>
          </a:ln>
        </p:spPr>
      </p:pic>
      <p:pic>
        <p:nvPicPr>
          <p:cNvPr id="204" name="Google Shape;204;p28"/>
          <p:cNvPicPr preferRelativeResize="0"/>
          <p:nvPr/>
        </p:nvPicPr>
        <p:blipFill>
          <a:blip r:embed="rId4">
            <a:alphaModFix/>
          </a:blip>
          <a:stretch>
            <a:fillRect/>
          </a:stretch>
        </p:blipFill>
        <p:spPr>
          <a:xfrm>
            <a:off x="6415594" y="1127550"/>
            <a:ext cx="1458855" cy="1458866"/>
          </a:xfrm>
          <a:prstGeom prst="rect">
            <a:avLst/>
          </a:prstGeom>
          <a:noFill/>
          <a:ln>
            <a:noFill/>
          </a:ln>
        </p:spPr>
      </p:pic>
      <p:pic>
        <p:nvPicPr>
          <p:cNvPr id="205" name="Google Shape;205;p28"/>
          <p:cNvPicPr preferRelativeResize="0"/>
          <p:nvPr/>
        </p:nvPicPr>
        <p:blipFill>
          <a:blip r:embed="rId5">
            <a:alphaModFix/>
          </a:blip>
          <a:stretch>
            <a:fillRect/>
          </a:stretch>
        </p:blipFill>
        <p:spPr>
          <a:xfrm>
            <a:off x="1113534" y="1127558"/>
            <a:ext cx="1458855" cy="14588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289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The project consists of three stages: data collection, feature engineering, and modelling.</a:t>
            </a:r>
            <a:endParaRPr sz="2400"/>
          </a:p>
        </p:txBody>
      </p:sp>
      <p:grpSp>
        <p:nvGrpSpPr>
          <p:cNvPr id="211" name="Google Shape;211;p29"/>
          <p:cNvGrpSpPr/>
          <p:nvPr/>
        </p:nvGrpSpPr>
        <p:grpSpPr>
          <a:xfrm>
            <a:off x="5632317" y="1189775"/>
            <a:ext cx="3305700" cy="3483050"/>
            <a:chOff x="5632317" y="1189775"/>
            <a:chExt cx="3305700" cy="3483050"/>
          </a:xfrm>
        </p:grpSpPr>
        <p:sp>
          <p:nvSpPr>
            <p:cNvPr id="212" name="Google Shape;212;p29"/>
            <p:cNvSpPr/>
            <p:nvPr/>
          </p:nvSpPr>
          <p:spPr>
            <a:xfrm>
              <a:off x="5632317" y="1189775"/>
              <a:ext cx="33057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Fine-tune BERT on training data and evaluate on test set</a:t>
              </a:r>
              <a:endParaRPr>
                <a:solidFill>
                  <a:srgbClr val="FFFFFF"/>
                </a:solidFill>
                <a:latin typeface="Roboto"/>
                <a:ea typeface="Roboto"/>
                <a:cs typeface="Roboto"/>
                <a:sym typeface="Roboto"/>
              </a:endParaRPr>
            </a:p>
          </p:txBody>
        </p:sp>
        <p:sp>
          <p:nvSpPr>
            <p:cNvPr id="213" name="Google Shape;213;p29"/>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Fine-tune BERT’s pretrained weights with the supervised training dataset.</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Neural network does not need evaluation dataset as it will auto-finetune from its training dataset.</a:t>
              </a:r>
              <a:endParaRPr sz="1200">
                <a:latin typeface="Roboto"/>
                <a:ea typeface="Roboto"/>
                <a:cs typeface="Roboto"/>
                <a:sym typeface="Roboto"/>
              </a:endParaRPr>
            </a:p>
          </p:txBody>
        </p:sp>
      </p:grpSp>
      <p:grpSp>
        <p:nvGrpSpPr>
          <p:cNvPr id="214" name="Google Shape;214;p29"/>
          <p:cNvGrpSpPr/>
          <p:nvPr/>
        </p:nvGrpSpPr>
        <p:grpSpPr>
          <a:xfrm>
            <a:off x="0" y="1189989"/>
            <a:ext cx="3546900" cy="3482836"/>
            <a:chOff x="0" y="1189989"/>
            <a:chExt cx="3546900" cy="3482836"/>
          </a:xfrm>
        </p:grpSpPr>
        <p:sp>
          <p:nvSpPr>
            <p:cNvPr id="215" name="Google Shape;215;p29"/>
            <p:cNvSpPr/>
            <p:nvPr/>
          </p:nvSpPr>
          <p:spPr>
            <a:xfrm>
              <a:off x="0" y="1189989"/>
              <a:ext cx="35469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Scrape data from Alodokter.com</a:t>
              </a:r>
              <a:endParaRPr>
                <a:solidFill>
                  <a:srgbClr val="FFFFFF"/>
                </a:solidFill>
                <a:latin typeface="Roboto"/>
                <a:ea typeface="Roboto"/>
                <a:cs typeface="Roboto"/>
                <a:sym typeface="Roboto"/>
              </a:endParaRPr>
            </a:p>
          </p:txBody>
        </p:sp>
        <p:sp>
          <p:nvSpPr>
            <p:cNvPr id="216" name="Google Shape;216;p29"/>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Using </a:t>
              </a:r>
              <a:r>
                <a:rPr lang="en-GB" sz="1200">
                  <a:highlight>
                    <a:srgbClr val="F3F3F3"/>
                  </a:highlight>
                  <a:latin typeface="Consolas"/>
                  <a:ea typeface="Consolas"/>
                  <a:cs typeface="Consolas"/>
                  <a:sym typeface="Consolas"/>
                </a:rPr>
                <a:t>request</a:t>
              </a:r>
              <a:r>
                <a:rPr lang="en-GB" sz="1200">
                  <a:latin typeface="Roboto"/>
                  <a:ea typeface="Roboto"/>
                  <a:cs typeface="Roboto"/>
                  <a:sym typeface="Roboto"/>
                </a:rPr>
                <a:t>, </a:t>
              </a:r>
              <a:r>
                <a:rPr lang="en-GB" sz="1200">
                  <a:highlight>
                    <a:srgbClr val="F3F3F3"/>
                  </a:highlight>
                  <a:latin typeface="Consolas"/>
                  <a:ea typeface="Consolas"/>
                  <a:cs typeface="Consolas"/>
                  <a:sym typeface="Consolas"/>
                </a:rPr>
                <a:t>BeautifulSoup</a:t>
              </a:r>
              <a:r>
                <a:rPr lang="en-GB" sz="1200">
                  <a:latin typeface="Roboto"/>
                  <a:ea typeface="Roboto"/>
                  <a:cs typeface="Roboto"/>
                  <a:sym typeface="Roboto"/>
                </a:rPr>
                <a:t>, and </a:t>
              </a:r>
              <a:r>
                <a:rPr lang="en-GB" sz="1200">
                  <a:highlight>
                    <a:srgbClr val="F3F3F3"/>
                  </a:highlight>
                  <a:latin typeface="Consolas"/>
                  <a:ea typeface="Consolas"/>
                  <a:cs typeface="Consolas"/>
                  <a:sym typeface="Consolas"/>
                </a:rPr>
                <a:t>json</a:t>
              </a:r>
              <a:r>
                <a:rPr lang="en-GB" sz="1200">
                  <a:latin typeface="Roboto"/>
                  <a:ea typeface="Roboto"/>
                  <a:cs typeface="Roboto"/>
                  <a:sym typeface="Roboto"/>
                </a:rPr>
                <a:t>, scrape user posts in each category.</a:t>
              </a:r>
              <a:endParaRPr sz="1200">
                <a:latin typeface="Roboto"/>
                <a:ea typeface="Roboto"/>
                <a:cs typeface="Roboto"/>
                <a:sym typeface="Roboto"/>
              </a:endParaRPr>
            </a:p>
          </p:txBody>
        </p:sp>
      </p:grpSp>
      <p:grpSp>
        <p:nvGrpSpPr>
          <p:cNvPr id="217" name="Google Shape;217;p29"/>
          <p:cNvGrpSpPr/>
          <p:nvPr/>
        </p:nvGrpSpPr>
        <p:grpSpPr>
          <a:xfrm>
            <a:off x="2944204" y="1189775"/>
            <a:ext cx="3305700" cy="3483050"/>
            <a:chOff x="2944204" y="1189775"/>
            <a:chExt cx="3305700" cy="3483050"/>
          </a:xfrm>
        </p:grpSpPr>
        <p:sp>
          <p:nvSpPr>
            <p:cNvPr id="218" name="Google Shape;218;p29"/>
            <p:cNvSpPr/>
            <p:nvPr/>
          </p:nvSpPr>
          <p:spPr>
            <a:xfrm>
              <a:off x="2944204" y="1189775"/>
              <a:ext cx="33057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Remove common words</a:t>
              </a:r>
              <a:endParaRPr>
                <a:solidFill>
                  <a:srgbClr val="FFFFFF"/>
                </a:solidFill>
                <a:latin typeface="Roboto"/>
                <a:ea typeface="Roboto"/>
                <a:cs typeface="Roboto"/>
                <a:sym typeface="Roboto"/>
              </a:endParaRPr>
            </a:p>
          </p:txBody>
        </p:sp>
        <p:sp>
          <p:nvSpPr>
            <p:cNvPr id="219" name="Google Shape;219;p29"/>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Users love to use pleasantries. </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For example: </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Selamat pagi (</a:t>
              </a:r>
              <a:r>
                <a:rPr i="1" lang="en-GB" sz="1200">
                  <a:latin typeface="Roboto"/>
                  <a:ea typeface="Roboto"/>
                  <a:cs typeface="Roboto"/>
                  <a:sym typeface="Roboto"/>
                </a:rPr>
                <a:t>Good Morning</a:t>
              </a:r>
              <a:r>
                <a:rPr lang="en-GB"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Halo dok (</a:t>
              </a:r>
              <a:r>
                <a:rPr i="1" lang="en-GB" sz="1200">
                  <a:latin typeface="Roboto"/>
                  <a:ea typeface="Roboto"/>
                  <a:cs typeface="Roboto"/>
                  <a:sym typeface="Roboto"/>
                </a:rPr>
                <a:t>Hello, doc</a:t>
              </a:r>
              <a:r>
                <a:rPr lang="en-GB"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en-GB" sz="1200">
                  <a:latin typeface="Roboto"/>
                  <a:ea typeface="Roboto"/>
                  <a:cs typeface="Roboto"/>
                  <a:sym typeface="Roboto"/>
                </a:rPr>
                <a:t>etc.</a:t>
              </a:r>
              <a:endParaRPr sz="1200">
                <a:latin typeface="Roboto"/>
                <a:ea typeface="Roboto"/>
                <a:cs typeface="Roboto"/>
                <a:sym typeface="Roboto"/>
              </a:endParaRPr>
            </a:p>
            <a:p>
              <a:pPr indent="0" lvl="0" marL="0" rtl="0" algn="l">
                <a:lnSpc>
                  <a:spcPct val="115000"/>
                </a:lnSpc>
                <a:spcBef>
                  <a:spcPts val="0"/>
                </a:spcBef>
                <a:spcAft>
                  <a:spcPts val="0"/>
                </a:spcAft>
                <a:buNone/>
              </a:pPr>
              <a:r>
                <a:rPr lang="en-GB" sz="1200">
                  <a:latin typeface="Roboto"/>
                  <a:ea typeface="Roboto"/>
                  <a:cs typeface="Roboto"/>
                  <a:sym typeface="Roboto"/>
                </a:rPr>
                <a:t>Remove these phrases as they add no valuable information.</a:t>
              </a:r>
              <a:endParaRPr sz="1200">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2666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
            </a:r>
            <a:r>
              <a:rPr lang="en-GB"/>
              <a:t>ataset Profile</a:t>
            </a:r>
            <a:endParaRPr/>
          </a:p>
        </p:txBody>
      </p:sp>
      <p:graphicFrame>
        <p:nvGraphicFramePr>
          <p:cNvPr id="225" name="Google Shape;225;p30"/>
          <p:cNvGraphicFramePr/>
          <p:nvPr/>
        </p:nvGraphicFramePr>
        <p:xfrm>
          <a:off x="9326800" y="1061200"/>
          <a:ext cx="3000000" cy="3000000"/>
        </p:xfrm>
        <a:graphic>
          <a:graphicData uri="http://schemas.openxmlformats.org/drawingml/2006/table">
            <a:tbl>
              <a:tblPr>
                <a:noFill/>
                <a:tableStyleId>{0EED766E-2B49-4293-9121-49AD7C07D8E0}</a:tableStyleId>
              </a:tblPr>
              <a:tblGrid>
                <a:gridCol w="1495425"/>
                <a:gridCol w="609600"/>
                <a:gridCol w="800100"/>
              </a:tblGrid>
              <a:tr h="180975">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diagnosis</a:t>
                      </a:r>
                      <a:endParaRPr b="1" sz="900">
                        <a:solidFill>
                          <a:srgbClr val="FFFFFF"/>
                        </a:solidFill>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count</a:t>
                      </a:r>
                      <a:endParaRPr b="1" sz="900">
                        <a:solidFill>
                          <a:srgbClr val="FFFFFF"/>
                        </a:solidFill>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c>
                  <a:txBody>
                    <a:bodyPr/>
                    <a:lstStyle/>
                    <a:p>
                      <a:pPr indent="0" lvl="0" marL="0" rtl="0" algn="l">
                        <a:lnSpc>
                          <a:spcPct val="100000"/>
                        </a:lnSpc>
                        <a:spcBef>
                          <a:spcPts val="0"/>
                        </a:spcBef>
                        <a:spcAft>
                          <a:spcPts val="0"/>
                        </a:spcAft>
                        <a:buNone/>
                      </a:pPr>
                      <a:r>
                        <a:rPr b="1" lang="en-GB" sz="900">
                          <a:solidFill>
                            <a:srgbClr val="FFFFFF"/>
                          </a:solidFill>
                          <a:latin typeface="Calibri"/>
                          <a:ea typeface="Calibri"/>
                          <a:cs typeface="Calibri"/>
                          <a:sym typeface="Calibri"/>
                        </a:rPr>
                        <a:t>proportion</a:t>
                      </a:r>
                      <a:endParaRPr b="1" sz="900">
                        <a:solidFill>
                          <a:srgbClr val="FFFFFF"/>
                        </a:solidFill>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4472C4"/>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serangan-jantung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436</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30%</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aritmia</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275</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19%</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stroke</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214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15%</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gagal-jantung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213</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15%</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penyakit-jantung-bawaan</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101</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7%</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penyakit-jantung-koroner</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87</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6%</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penyakit-katup-jantung</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86</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6%</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kardiomiopati</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20</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aterosklerosis</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1%</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lang="en-GB" sz="900">
                          <a:latin typeface="Calibri"/>
                          <a:ea typeface="Calibri"/>
                          <a:cs typeface="Calibri"/>
                          <a:sym typeface="Calibri"/>
                        </a:rPr>
                        <a:t>trombosis-vena-dalam</a:t>
                      </a:r>
                      <a:endParaRPr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4</a:t>
                      </a:r>
                      <a:endParaRPr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lang="en-GB" sz="900">
                          <a:latin typeface="Calibri"/>
                          <a:ea typeface="Calibri"/>
                          <a:cs typeface="Calibri"/>
                          <a:sym typeface="Calibri"/>
                        </a:rPr>
                        <a:t>0%</a:t>
                      </a:r>
                      <a:endParaRPr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r h="180975">
                <a:tc>
                  <a:txBody>
                    <a:bodyPr/>
                    <a:lstStyle/>
                    <a:p>
                      <a:pPr indent="0" lvl="0" marL="0" rtl="0" algn="l">
                        <a:lnSpc>
                          <a:spcPct val="100000"/>
                        </a:lnSpc>
                        <a:spcBef>
                          <a:spcPts val="0"/>
                        </a:spcBef>
                        <a:spcAft>
                          <a:spcPts val="0"/>
                        </a:spcAft>
                        <a:buNone/>
                      </a:pPr>
                      <a:r>
                        <a:rPr b="1" lang="en-GB" sz="900">
                          <a:latin typeface="Calibri"/>
                          <a:ea typeface="Calibri"/>
                          <a:cs typeface="Calibri"/>
                          <a:sym typeface="Calibri"/>
                        </a:rPr>
                        <a:t>Grand Total</a:t>
                      </a:r>
                      <a:endParaRPr b="1" sz="900">
                        <a:latin typeface="Calibri"/>
                        <a:ea typeface="Calibri"/>
                        <a:cs typeface="Calibri"/>
                        <a:sym typeface="Calibri"/>
                      </a:endParaRPr>
                    </a:p>
                  </a:txBody>
                  <a:tcPr marT="91425" marB="91425" marR="91425" marL="91425">
                    <a:lnL cap="flat" cmpd="sng" w="9525">
                      <a:solidFill>
                        <a:srgbClr val="4472C4"/>
                      </a:solidFill>
                      <a:prstDash val="solid"/>
                      <a:round/>
                      <a:headEnd len="sm" w="sm" type="none"/>
                      <a:tailEnd len="sm" w="sm" type="none"/>
                    </a:lnL>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b="1" lang="en-GB" sz="900">
                          <a:latin typeface="Calibri"/>
                          <a:ea typeface="Calibri"/>
                          <a:cs typeface="Calibri"/>
                          <a:sym typeface="Calibri"/>
                        </a:rPr>
                        <a:t>1450</a:t>
                      </a:r>
                      <a:endParaRPr b="1" sz="900">
                        <a:latin typeface="Calibri"/>
                        <a:ea typeface="Calibri"/>
                        <a:cs typeface="Calibri"/>
                        <a:sym typeface="Calibri"/>
                      </a:endParaRPr>
                    </a:p>
                  </a:txBody>
                  <a:tcPr marT="91425" marB="91425" marR="91425" marL="91425">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c>
                  <a:txBody>
                    <a:bodyPr/>
                    <a:lstStyle/>
                    <a:p>
                      <a:pPr indent="0" lvl="0" marL="0" rtl="0" algn="r">
                        <a:lnSpc>
                          <a:spcPct val="100000"/>
                        </a:lnSpc>
                        <a:spcBef>
                          <a:spcPts val="0"/>
                        </a:spcBef>
                        <a:spcAft>
                          <a:spcPts val="0"/>
                        </a:spcAft>
                        <a:buNone/>
                      </a:pPr>
                      <a:r>
                        <a:rPr b="1" lang="en-GB" sz="900">
                          <a:latin typeface="Calibri"/>
                          <a:ea typeface="Calibri"/>
                          <a:cs typeface="Calibri"/>
                          <a:sym typeface="Calibri"/>
                        </a:rPr>
                        <a:t>100%</a:t>
                      </a:r>
                      <a:endParaRPr b="1" sz="900">
                        <a:latin typeface="Calibri"/>
                        <a:ea typeface="Calibri"/>
                        <a:cs typeface="Calibri"/>
                        <a:sym typeface="Calibri"/>
                      </a:endParaRPr>
                    </a:p>
                  </a:txBody>
                  <a:tcPr marT="91425" marB="91425" marR="91425" marL="91425">
                    <a:lnR cap="flat" cmpd="sng" w="9525">
                      <a:solidFill>
                        <a:srgbClr val="4472C4"/>
                      </a:solidFill>
                      <a:prstDash val="solid"/>
                      <a:round/>
                      <a:headEnd len="sm" w="sm" type="none"/>
                      <a:tailEnd len="sm" w="sm" type="none"/>
                    </a:lnR>
                    <a:lnT cap="flat" cmpd="sng" w="9525">
                      <a:solidFill>
                        <a:srgbClr val="4472C4"/>
                      </a:solidFill>
                      <a:prstDash val="solid"/>
                      <a:round/>
                      <a:headEnd len="sm" w="sm" type="none"/>
                      <a:tailEnd len="sm" w="sm" type="none"/>
                    </a:lnT>
                    <a:lnB cap="flat" cmpd="sng" w="9525">
                      <a:solidFill>
                        <a:srgbClr val="4472C4"/>
                      </a:solidFill>
                      <a:prstDash val="solid"/>
                      <a:round/>
                      <a:headEnd len="sm" w="sm" type="none"/>
                      <a:tailEnd len="sm" w="sm" type="none"/>
                    </a:lnB>
                    <a:solidFill>
                      <a:srgbClr val="FFFFFF"/>
                    </a:solidFill>
                  </a:tcPr>
                </a:tc>
              </a:tr>
            </a:tbl>
          </a:graphicData>
        </a:graphic>
      </p:graphicFrame>
      <p:pic>
        <p:nvPicPr>
          <p:cNvPr id="226" name="Google Shape;226;p30"/>
          <p:cNvPicPr preferRelativeResize="0"/>
          <p:nvPr/>
        </p:nvPicPr>
        <p:blipFill>
          <a:blip r:embed="rId3">
            <a:alphaModFix/>
          </a:blip>
          <a:stretch>
            <a:fillRect/>
          </a:stretch>
        </p:blipFill>
        <p:spPr>
          <a:xfrm>
            <a:off x="311700" y="1150950"/>
            <a:ext cx="3579594" cy="3072250"/>
          </a:xfrm>
          <a:prstGeom prst="rect">
            <a:avLst/>
          </a:prstGeom>
          <a:noFill/>
          <a:ln>
            <a:noFill/>
          </a:ln>
        </p:spPr>
      </p:pic>
      <p:pic>
        <p:nvPicPr>
          <p:cNvPr id="227" name="Google Shape;227;p30"/>
          <p:cNvPicPr preferRelativeResize="0"/>
          <p:nvPr/>
        </p:nvPicPr>
        <p:blipFill>
          <a:blip r:embed="rId4">
            <a:alphaModFix/>
          </a:blip>
          <a:stretch>
            <a:fillRect/>
          </a:stretch>
        </p:blipFill>
        <p:spPr>
          <a:xfrm>
            <a:off x="5362848" y="1150950"/>
            <a:ext cx="3523227" cy="3072250"/>
          </a:xfrm>
          <a:prstGeom prst="rect">
            <a:avLst/>
          </a:prstGeom>
          <a:noFill/>
          <a:ln>
            <a:noFill/>
          </a:ln>
        </p:spPr>
      </p:pic>
      <p:sp>
        <p:nvSpPr>
          <p:cNvPr id="228" name="Google Shape;228;p30"/>
          <p:cNvSpPr/>
          <p:nvPr/>
        </p:nvSpPr>
        <p:spPr>
          <a:xfrm>
            <a:off x="3997975" y="2002775"/>
            <a:ext cx="1236600" cy="6903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FFFFFF"/>
                </a:solidFill>
              </a:rPr>
              <a:t>Undersampling</a:t>
            </a:r>
            <a:endParaRPr sz="9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Sample User Post</a:t>
            </a:r>
            <a:endParaRPr/>
          </a:p>
        </p:txBody>
      </p:sp>
      <p:sp>
        <p:nvSpPr>
          <p:cNvPr id="234" name="Google Shape;234;p31"/>
          <p:cNvSpPr/>
          <p:nvPr/>
        </p:nvSpPr>
        <p:spPr>
          <a:xfrm>
            <a:off x="311700" y="1141800"/>
            <a:ext cx="6123000" cy="1429800"/>
          </a:xfrm>
          <a:prstGeom prst="wedgeRoundRectCallout">
            <a:avLst>
              <a:gd fmla="val -49387" name="adj1"/>
              <a:gd fmla="val 76565"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700">
                <a:solidFill>
                  <a:srgbClr val="FFFFFF"/>
                </a:solidFill>
                <a:latin typeface="Roboto"/>
                <a:ea typeface="Roboto"/>
                <a:cs typeface="Roboto"/>
                <a:sym typeface="Roboto"/>
              </a:rPr>
              <a:t>Dok, akhir" ini ketika saya menaiki tangga jantung saya berdebar keras hingga terasa tanpa dipegang dan tengkuk leher juga demikian, juga nafas terasa ngos"an. Gejala ya itu dok? Terima kasih</a:t>
            </a:r>
            <a:endParaRPr sz="1700">
              <a:solidFill>
                <a:srgbClr val="FFFFFF"/>
              </a:solidFill>
              <a:latin typeface="Roboto"/>
              <a:ea typeface="Roboto"/>
              <a:cs typeface="Roboto"/>
              <a:sym typeface="Roboto"/>
            </a:endParaRPr>
          </a:p>
        </p:txBody>
      </p:sp>
      <p:sp>
        <p:nvSpPr>
          <p:cNvPr id="235" name="Google Shape;235;p31"/>
          <p:cNvSpPr/>
          <p:nvPr/>
        </p:nvSpPr>
        <p:spPr>
          <a:xfrm>
            <a:off x="5986500" y="2827850"/>
            <a:ext cx="2845800" cy="728400"/>
          </a:xfrm>
          <a:prstGeom prst="wedgeRoundRectCallout">
            <a:avLst>
              <a:gd fmla="val 48312" name="adj1"/>
              <a:gd fmla="val 80251" name="adj2"/>
              <a:gd fmla="val 0" name="adj3"/>
            </a:avLst>
          </a:prstGeom>
          <a:solidFill>
            <a:schemeClr val="accent4"/>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FFFFFF"/>
                </a:solidFill>
                <a:latin typeface="Roboto"/>
                <a:ea typeface="Roboto"/>
                <a:cs typeface="Roboto"/>
                <a:sym typeface="Roboto"/>
              </a:rPr>
              <a:t>ARITMIA</a:t>
            </a:r>
            <a:endParaRPr b="1" sz="240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Cardiovascular diseases (</a:t>
            </a:r>
            <a:r>
              <a:rPr b="1" lang="en-GB"/>
              <a:t>“CVD”</a:t>
            </a:r>
            <a:r>
              <a:rPr lang="en-GB"/>
              <a:t>) are the #1 global cause of death in the world, including Indonesia.</a:t>
            </a:r>
            <a:endParaRPr/>
          </a:p>
        </p:txBody>
      </p:sp>
      <p:pic>
        <p:nvPicPr>
          <p:cNvPr id="100" name="Google Shape;100;p14"/>
          <p:cNvPicPr preferRelativeResize="0"/>
          <p:nvPr/>
        </p:nvPicPr>
        <p:blipFill>
          <a:blip r:embed="rId3">
            <a:alphaModFix/>
          </a:blip>
          <a:stretch>
            <a:fillRect/>
          </a:stretch>
        </p:blipFill>
        <p:spPr>
          <a:xfrm>
            <a:off x="2431700" y="1976600"/>
            <a:ext cx="4280600" cy="282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nvSpPr>
        <p:spPr>
          <a:xfrm>
            <a:off x="334275" y="215050"/>
            <a:ext cx="88098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dk1"/>
                </a:solidFill>
                <a:latin typeface="Roboto"/>
                <a:ea typeface="Roboto"/>
                <a:cs typeface="Roboto"/>
                <a:sym typeface="Roboto"/>
              </a:rPr>
              <a:t>Here’s how users described their symptoms.</a:t>
            </a:r>
            <a:endParaRPr sz="2400">
              <a:solidFill>
                <a:schemeClr val="dk1"/>
              </a:solidFill>
              <a:latin typeface="Roboto"/>
              <a:ea typeface="Roboto"/>
              <a:cs typeface="Roboto"/>
              <a:sym typeface="Roboto"/>
            </a:endParaRPr>
          </a:p>
        </p:txBody>
      </p:sp>
      <p:pic>
        <p:nvPicPr>
          <p:cNvPr id="241" name="Google Shape;241;p32"/>
          <p:cNvPicPr preferRelativeResize="0"/>
          <p:nvPr/>
        </p:nvPicPr>
        <p:blipFill>
          <a:blip r:embed="rId3">
            <a:alphaModFix/>
          </a:blip>
          <a:stretch>
            <a:fillRect/>
          </a:stretch>
        </p:blipFill>
        <p:spPr>
          <a:xfrm>
            <a:off x="178596" y="1463150"/>
            <a:ext cx="2836825" cy="2060874"/>
          </a:xfrm>
          <a:prstGeom prst="rect">
            <a:avLst/>
          </a:prstGeom>
          <a:noFill/>
          <a:ln>
            <a:noFill/>
          </a:ln>
        </p:spPr>
      </p:pic>
      <p:pic>
        <p:nvPicPr>
          <p:cNvPr id="242" name="Google Shape;242;p32"/>
          <p:cNvPicPr preferRelativeResize="0"/>
          <p:nvPr/>
        </p:nvPicPr>
        <p:blipFill>
          <a:blip r:embed="rId4">
            <a:alphaModFix/>
          </a:blip>
          <a:stretch>
            <a:fillRect/>
          </a:stretch>
        </p:blipFill>
        <p:spPr>
          <a:xfrm>
            <a:off x="3153584" y="1463150"/>
            <a:ext cx="2836825" cy="2060854"/>
          </a:xfrm>
          <a:prstGeom prst="rect">
            <a:avLst/>
          </a:prstGeom>
          <a:noFill/>
          <a:ln>
            <a:noFill/>
          </a:ln>
        </p:spPr>
      </p:pic>
      <p:pic>
        <p:nvPicPr>
          <p:cNvPr id="243" name="Google Shape;243;p32"/>
          <p:cNvPicPr preferRelativeResize="0"/>
          <p:nvPr/>
        </p:nvPicPr>
        <p:blipFill>
          <a:blip r:embed="rId5">
            <a:alphaModFix/>
          </a:blip>
          <a:stretch>
            <a:fillRect/>
          </a:stretch>
        </p:blipFill>
        <p:spPr>
          <a:xfrm>
            <a:off x="6128571" y="1463150"/>
            <a:ext cx="2836833" cy="2060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15366" l="3377" r="20727" t="20390"/>
          <a:stretch/>
        </p:blipFill>
        <p:spPr>
          <a:xfrm>
            <a:off x="196850" y="1568650"/>
            <a:ext cx="4095701" cy="1950075"/>
          </a:xfrm>
          <a:prstGeom prst="rect">
            <a:avLst/>
          </a:prstGeom>
          <a:noFill/>
          <a:ln>
            <a:noFill/>
          </a:ln>
        </p:spPr>
      </p:pic>
      <p:pic>
        <p:nvPicPr>
          <p:cNvPr id="249" name="Google Shape;249;p33"/>
          <p:cNvPicPr preferRelativeResize="0"/>
          <p:nvPr/>
        </p:nvPicPr>
        <p:blipFill rotWithShape="1">
          <a:blip r:embed="rId4">
            <a:alphaModFix/>
          </a:blip>
          <a:srcRect b="15225" l="4251" r="23924" t="24165"/>
          <a:stretch/>
        </p:blipFill>
        <p:spPr>
          <a:xfrm>
            <a:off x="4898075" y="1568650"/>
            <a:ext cx="3934224" cy="1867474"/>
          </a:xfrm>
          <a:prstGeom prst="rect">
            <a:avLst/>
          </a:prstGeom>
          <a:noFill/>
          <a:ln>
            <a:noFill/>
          </a:ln>
        </p:spPr>
      </p:pic>
      <p:sp>
        <p:nvSpPr>
          <p:cNvPr id="250" name="Google Shape;250;p33"/>
          <p:cNvSpPr txBox="1"/>
          <p:nvPr>
            <p:ph type="title"/>
          </p:nvPr>
        </p:nvSpPr>
        <p:spPr>
          <a:xfrm>
            <a:off x="311700" y="1770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Performance </a:t>
            </a:r>
            <a:endParaRPr/>
          </a:p>
        </p:txBody>
      </p:sp>
      <p:sp>
        <p:nvSpPr>
          <p:cNvPr id="251" name="Google Shape;251;p33"/>
          <p:cNvSpPr txBox="1"/>
          <p:nvPr>
            <p:ph type="title"/>
          </p:nvPr>
        </p:nvSpPr>
        <p:spPr>
          <a:xfrm>
            <a:off x="311700" y="6341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Before Data Cleaning				After Data Cleaning</a:t>
            </a:r>
            <a:endParaRPr sz="2400"/>
          </a:p>
          <a:p>
            <a:pPr indent="0" lvl="0" marL="0" rtl="0" algn="ctr">
              <a:spcBef>
                <a:spcPts val="0"/>
              </a:spcBef>
              <a:spcAft>
                <a:spcPts val="0"/>
              </a:spcAft>
              <a:buNone/>
            </a:pPr>
            <a:r>
              <a:rPr lang="en-GB" sz="2400"/>
              <a:t>             </a:t>
            </a:r>
            <a:endParaRPr sz="2400"/>
          </a:p>
        </p:txBody>
      </p:sp>
      <p:sp>
        <p:nvSpPr>
          <p:cNvPr id="252" name="Google Shape;252;p33"/>
          <p:cNvSpPr/>
          <p:nvPr/>
        </p:nvSpPr>
        <p:spPr>
          <a:xfrm>
            <a:off x="196850" y="1568650"/>
            <a:ext cx="4265700" cy="1950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311700" y="1770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Model Performance </a:t>
            </a:r>
            <a:endParaRPr/>
          </a:p>
        </p:txBody>
      </p:sp>
      <p:sp>
        <p:nvSpPr>
          <p:cNvPr id="258" name="Google Shape;258;p34"/>
          <p:cNvSpPr txBox="1"/>
          <p:nvPr>
            <p:ph type="title"/>
          </p:nvPr>
        </p:nvSpPr>
        <p:spPr>
          <a:xfrm>
            <a:off x="311700" y="6341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Before Data Cleaning				After Data Cleaning</a:t>
            </a:r>
            <a:endParaRPr sz="2400"/>
          </a:p>
          <a:p>
            <a:pPr indent="0" lvl="0" marL="0" rtl="0" algn="ctr">
              <a:spcBef>
                <a:spcPts val="0"/>
              </a:spcBef>
              <a:spcAft>
                <a:spcPts val="0"/>
              </a:spcAft>
              <a:buNone/>
            </a:pPr>
            <a:r>
              <a:rPr lang="en-GB" sz="2400"/>
              <a:t>             </a:t>
            </a:r>
            <a:endParaRPr sz="2400"/>
          </a:p>
        </p:txBody>
      </p:sp>
      <p:pic>
        <p:nvPicPr>
          <p:cNvPr id="259" name="Google Shape;259;p34"/>
          <p:cNvPicPr preferRelativeResize="0"/>
          <p:nvPr/>
        </p:nvPicPr>
        <p:blipFill rotWithShape="1">
          <a:blip r:embed="rId3">
            <a:alphaModFix/>
          </a:blip>
          <a:srcRect b="12570" l="6746" r="43350" t="26260"/>
          <a:stretch/>
        </p:blipFill>
        <p:spPr>
          <a:xfrm>
            <a:off x="4665200" y="1374250"/>
            <a:ext cx="4478798" cy="3088225"/>
          </a:xfrm>
          <a:prstGeom prst="rect">
            <a:avLst/>
          </a:prstGeom>
          <a:noFill/>
          <a:ln>
            <a:noFill/>
          </a:ln>
        </p:spPr>
      </p:pic>
      <p:pic>
        <p:nvPicPr>
          <p:cNvPr id="260" name="Google Shape;260;p34"/>
          <p:cNvPicPr preferRelativeResize="0"/>
          <p:nvPr/>
        </p:nvPicPr>
        <p:blipFill rotWithShape="1">
          <a:blip r:embed="rId4">
            <a:alphaModFix/>
          </a:blip>
          <a:srcRect b="15823" l="3651" r="47599" t="21334"/>
          <a:stretch/>
        </p:blipFill>
        <p:spPr>
          <a:xfrm>
            <a:off x="186250" y="1433012"/>
            <a:ext cx="4097026" cy="2970699"/>
          </a:xfrm>
          <a:prstGeom prst="rect">
            <a:avLst/>
          </a:prstGeom>
          <a:noFill/>
          <a:ln>
            <a:noFill/>
          </a:ln>
        </p:spPr>
      </p:pic>
      <p:sp>
        <p:nvSpPr>
          <p:cNvPr id="261" name="Google Shape;261;p34"/>
          <p:cNvSpPr/>
          <p:nvPr/>
        </p:nvSpPr>
        <p:spPr>
          <a:xfrm>
            <a:off x="186250" y="1374250"/>
            <a:ext cx="4097100" cy="3088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5"/>
          <p:cNvPicPr preferRelativeResize="0"/>
          <p:nvPr/>
        </p:nvPicPr>
        <p:blipFill>
          <a:blip r:embed="rId3">
            <a:alphaModFix/>
          </a:blip>
          <a:stretch>
            <a:fillRect/>
          </a:stretch>
        </p:blipFill>
        <p:spPr>
          <a:xfrm>
            <a:off x="302150" y="1064733"/>
            <a:ext cx="4185289" cy="3040479"/>
          </a:xfrm>
          <a:prstGeom prst="rect">
            <a:avLst/>
          </a:prstGeom>
          <a:noFill/>
          <a:ln>
            <a:noFill/>
          </a:ln>
        </p:spPr>
      </p:pic>
      <p:pic>
        <p:nvPicPr>
          <p:cNvPr id="267" name="Google Shape;267;p35"/>
          <p:cNvPicPr preferRelativeResize="0"/>
          <p:nvPr/>
        </p:nvPicPr>
        <p:blipFill>
          <a:blip r:embed="rId4">
            <a:alphaModFix/>
          </a:blip>
          <a:stretch>
            <a:fillRect/>
          </a:stretch>
        </p:blipFill>
        <p:spPr>
          <a:xfrm>
            <a:off x="4656550" y="1038288"/>
            <a:ext cx="4185300" cy="3040515"/>
          </a:xfrm>
          <a:prstGeom prst="rect">
            <a:avLst/>
          </a:prstGeom>
          <a:noFill/>
          <a:ln>
            <a:noFill/>
          </a:ln>
        </p:spPr>
      </p:pic>
      <p:sp>
        <p:nvSpPr>
          <p:cNvPr id="268" name="Google Shape;268;p35"/>
          <p:cNvSpPr txBox="1"/>
          <p:nvPr/>
        </p:nvSpPr>
        <p:spPr>
          <a:xfrm>
            <a:off x="1648775" y="1451650"/>
            <a:ext cx="2473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69" name="Google Shape;269;p35"/>
          <p:cNvSpPr/>
          <p:nvPr/>
        </p:nvSpPr>
        <p:spPr>
          <a:xfrm>
            <a:off x="1648775" y="1415800"/>
            <a:ext cx="2473200" cy="30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5"/>
          <p:cNvSpPr/>
          <p:nvPr/>
        </p:nvSpPr>
        <p:spPr>
          <a:xfrm rot="5400000">
            <a:off x="7410600" y="2616550"/>
            <a:ext cx="2096700" cy="30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1256050"/>
            <a:ext cx="8520600" cy="203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a:t>73</a:t>
            </a:r>
            <a:r>
              <a:rPr b="1" lang="en-GB"/>
              <a:t>.07</a:t>
            </a:r>
            <a:r>
              <a:rPr lang="en-GB"/>
              <a:t>%</a:t>
            </a:r>
            <a:endParaRPr/>
          </a:p>
        </p:txBody>
      </p:sp>
      <p:sp>
        <p:nvSpPr>
          <p:cNvPr id="276" name="Google Shape;276;p36"/>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After cleaning the data, w</a:t>
            </a:r>
            <a:r>
              <a:rPr lang="en-GB"/>
              <a:t>e achieved an accuracy on multi-class labelling of 73.07% on the test dataset after training on the </a:t>
            </a:r>
            <a:r>
              <a:rPr b="1" lang="en-GB"/>
              <a:t>raw </a:t>
            </a:r>
            <a:r>
              <a:rPr lang="en-GB"/>
              <a:t>dataset for </a:t>
            </a:r>
            <a:r>
              <a:rPr b="1" lang="en-GB"/>
              <a:t>5</a:t>
            </a:r>
            <a:r>
              <a:rPr b="1" lang="en-GB"/>
              <a:t> epochs</a:t>
            </a:r>
            <a:r>
              <a:rPr lang="en-GB"/>
              <a:t>.</a:t>
            </a:r>
            <a:endParaRPr/>
          </a:p>
          <a:p>
            <a:pPr indent="0" lvl="0" marL="0" rtl="0" algn="ctr">
              <a:spcBef>
                <a:spcPts val="1600"/>
              </a:spcBef>
              <a:spcAft>
                <a:spcPts val="1600"/>
              </a:spcAft>
              <a:buNone/>
            </a:pPr>
            <a:r>
              <a:rPr lang="en-GB"/>
              <a:t>Recall </a:t>
            </a:r>
            <a:r>
              <a:rPr b="1" lang="en-GB"/>
              <a:t>74% 	</a:t>
            </a:r>
            <a:r>
              <a:rPr lang="en-GB"/>
              <a:t>	</a:t>
            </a:r>
            <a:r>
              <a:rPr lang="en-GB"/>
              <a:t> 	F1-score </a:t>
            </a:r>
            <a:r>
              <a:rPr b="1" lang="en-GB"/>
              <a:t>74%</a:t>
            </a:r>
            <a:endParaRPr b="1"/>
          </a:p>
        </p:txBody>
      </p:sp>
      <p:sp>
        <p:nvSpPr>
          <p:cNvPr id="277" name="Google Shape;277;p36"/>
          <p:cNvSpPr txBox="1"/>
          <p:nvPr>
            <p:ph idx="1" type="body"/>
          </p:nvPr>
        </p:nvSpPr>
        <p:spPr>
          <a:xfrm>
            <a:off x="311700" y="640400"/>
            <a:ext cx="8520600" cy="45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t>FINAL BEST PERFORMANCE</a:t>
            </a:r>
            <a:endParaRPr b="1"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nvSpPr>
        <p:spPr>
          <a:xfrm>
            <a:off x="5955800" y="2688500"/>
            <a:ext cx="2378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Inconclusive Diagnosis</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Sometimes, the symptoms may not be clear and may lead to multiple diseases that shares the same symptom.</a:t>
            </a:r>
            <a:endParaRPr sz="1100">
              <a:latin typeface="Roboto"/>
              <a:ea typeface="Roboto"/>
              <a:cs typeface="Roboto"/>
              <a:sym typeface="Roboto"/>
            </a:endParaRPr>
          </a:p>
        </p:txBody>
      </p:sp>
      <p:sp>
        <p:nvSpPr>
          <p:cNvPr id="283" name="Google Shape;283;p37"/>
          <p:cNvSpPr txBox="1"/>
          <p:nvPr/>
        </p:nvSpPr>
        <p:spPr>
          <a:xfrm>
            <a:off x="339030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Wrong Diagnosis</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The category of the post might not be the actual diagnosis. Actual diagnosis should be extracted from the answer of the doctor.</a:t>
            </a:r>
            <a:endParaRPr sz="1100">
              <a:latin typeface="Roboto"/>
              <a:ea typeface="Roboto"/>
              <a:cs typeface="Roboto"/>
              <a:sym typeface="Roboto"/>
            </a:endParaRPr>
          </a:p>
        </p:txBody>
      </p:sp>
      <p:sp>
        <p:nvSpPr>
          <p:cNvPr id="284" name="Google Shape;284;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Despite high performance, there are some flaws.</a:t>
            </a:r>
            <a:endParaRPr/>
          </a:p>
        </p:txBody>
      </p:sp>
      <p:pic>
        <p:nvPicPr>
          <p:cNvPr id="285" name="Google Shape;285;p37"/>
          <p:cNvPicPr preferRelativeResize="0"/>
          <p:nvPr/>
        </p:nvPicPr>
        <p:blipFill>
          <a:blip r:embed="rId3">
            <a:alphaModFix/>
          </a:blip>
          <a:stretch>
            <a:fillRect/>
          </a:stretch>
        </p:blipFill>
        <p:spPr>
          <a:xfrm>
            <a:off x="1163741" y="1287675"/>
            <a:ext cx="1358410" cy="1358426"/>
          </a:xfrm>
          <a:prstGeom prst="rect">
            <a:avLst/>
          </a:prstGeom>
          <a:noFill/>
          <a:ln>
            <a:noFill/>
          </a:ln>
        </p:spPr>
      </p:pic>
      <p:pic>
        <p:nvPicPr>
          <p:cNvPr id="286" name="Google Shape;286;p37"/>
          <p:cNvPicPr preferRelativeResize="0"/>
          <p:nvPr/>
        </p:nvPicPr>
        <p:blipFill>
          <a:blip r:embed="rId4">
            <a:alphaModFix/>
          </a:blip>
          <a:stretch>
            <a:fillRect/>
          </a:stretch>
        </p:blipFill>
        <p:spPr>
          <a:xfrm>
            <a:off x="6465794" y="1287673"/>
            <a:ext cx="1358410" cy="1358426"/>
          </a:xfrm>
          <a:prstGeom prst="rect">
            <a:avLst/>
          </a:prstGeom>
          <a:noFill/>
          <a:ln>
            <a:noFill/>
          </a:ln>
        </p:spPr>
      </p:pic>
      <p:pic>
        <p:nvPicPr>
          <p:cNvPr id="287" name="Google Shape;287;p37"/>
          <p:cNvPicPr preferRelativeResize="0"/>
          <p:nvPr/>
        </p:nvPicPr>
        <p:blipFill>
          <a:blip r:embed="rId5">
            <a:alphaModFix/>
          </a:blip>
          <a:stretch>
            <a:fillRect/>
          </a:stretch>
        </p:blipFill>
        <p:spPr>
          <a:xfrm>
            <a:off x="3885600" y="1358501"/>
            <a:ext cx="1216750" cy="1216773"/>
          </a:xfrm>
          <a:prstGeom prst="rect">
            <a:avLst/>
          </a:prstGeom>
          <a:noFill/>
          <a:ln>
            <a:noFill/>
          </a:ln>
        </p:spPr>
      </p:pic>
      <p:sp>
        <p:nvSpPr>
          <p:cNvPr id="288" name="Google Shape;288;p37"/>
          <p:cNvSpPr txBox="1"/>
          <p:nvPr/>
        </p:nvSpPr>
        <p:spPr>
          <a:xfrm>
            <a:off x="739250" y="268850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Noisy Data</a:t>
            </a:r>
            <a:endParaRPr b="1" sz="1600">
              <a:solidFill>
                <a:schemeClr val="dk1"/>
              </a:solidFill>
              <a:latin typeface="Roboto"/>
              <a:ea typeface="Roboto"/>
              <a:cs typeface="Roboto"/>
              <a:sym typeface="Roboto"/>
            </a:endParaRPr>
          </a:p>
          <a:p>
            <a:pPr indent="0" lvl="0" marL="0" rtl="0" algn="just">
              <a:spcBef>
                <a:spcPts val="0"/>
              </a:spcBef>
              <a:spcAft>
                <a:spcPts val="0"/>
              </a:spcAft>
              <a:buNone/>
            </a:pPr>
            <a:r>
              <a:rPr lang="en-GB" sz="1100">
                <a:latin typeface="Roboto"/>
                <a:ea typeface="Roboto"/>
                <a:cs typeface="Roboto"/>
                <a:sym typeface="Roboto"/>
              </a:rPr>
              <a:t>Some of the user posts are more about general medical enquiry rather than asking for diagnosis.</a:t>
            </a:r>
            <a:endParaRPr sz="11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a:t>
            </a:r>
            <a:r>
              <a:rPr lang="en-GB" sz="2400"/>
              <a:t>se case</a:t>
            </a:r>
            <a:endParaRPr sz="2400"/>
          </a:p>
          <a:p>
            <a:pPr indent="0" lvl="0" marL="0" rtl="0" algn="ctr">
              <a:spcBef>
                <a:spcPts val="0"/>
              </a:spcBef>
              <a:spcAft>
                <a:spcPts val="0"/>
              </a:spcAft>
              <a:buNone/>
            </a:pPr>
            <a:r>
              <a:rPr b="1" lang="en-GB"/>
              <a:t>Call Dr. AI</a:t>
            </a:r>
            <a:endParaRPr b="1"/>
          </a:p>
        </p:txBody>
      </p:sp>
      <p:sp>
        <p:nvSpPr>
          <p:cNvPr id="294" name="Google Shape;294;p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People with no access to internet and poor access to healthcare providers can call Dr. AI, then the patient’s voice will be transcribed to be diagnosed.</a:t>
            </a:r>
            <a:endParaRPr/>
          </a:p>
        </p:txBody>
      </p:sp>
      <p:pic>
        <p:nvPicPr>
          <p:cNvPr id="295" name="Google Shape;295;p38"/>
          <p:cNvPicPr preferRelativeResize="0"/>
          <p:nvPr/>
        </p:nvPicPr>
        <p:blipFill>
          <a:blip r:embed="rId3">
            <a:alphaModFix/>
          </a:blip>
          <a:stretch>
            <a:fillRect/>
          </a:stretch>
        </p:blipFill>
        <p:spPr>
          <a:xfrm>
            <a:off x="1392473" y="206875"/>
            <a:ext cx="1791249" cy="1305526"/>
          </a:xfrm>
          <a:prstGeom prst="rect">
            <a:avLst/>
          </a:prstGeom>
          <a:noFill/>
          <a:ln>
            <a:noFill/>
          </a:ln>
        </p:spPr>
      </p:pic>
      <p:sp>
        <p:nvSpPr>
          <p:cNvPr id="296" name="Google Shape;296;p3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telemedical platform to get swift diagnosis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idx="2" type="body"/>
          </p:nvPr>
        </p:nvSpPr>
        <p:spPr>
          <a:xfrm>
            <a:off x="6600950" y="724200"/>
            <a:ext cx="21756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a:t>People with no access to internet and poor access to healthcare providers can text Dr. AI.</a:t>
            </a:r>
            <a:endParaRPr/>
          </a:p>
        </p:txBody>
      </p:sp>
      <p:sp>
        <p:nvSpPr>
          <p:cNvPr id="302" name="Google Shape;302;p3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Use case</a:t>
            </a:r>
            <a:endParaRPr sz="2400"/>
          </a:p>
          <a:p>
            <a:pPr indent="0" lvl="0" marL="0" rtl="0" algn="ctr">
              <a:spcBef>
                <a:spcPts val="0"/>
              </a:spcBef>
              <a:spcAft>
                <a:spcPts val="0"/>
              </a:spcAft>
              <a:buNone/>
            </a:pPr>
            <a:r>
              <a:rPr b="1" lang="en-GB"/>
              <a:t>Text </a:t>
            </a:r>
            <a:r>
              <a:rPr b="1" lang="en-GB"/>
              <a:t>Dr. AI</a:t>
            </a:r>
            <a:endParaRPr b="1"/>
          </a:p>
        </p:txBody>
      </p:sp>
      <p:sp>
        <p:nvSpPr>
          <p:cNvPr id="303" name="Google Shape;303;p3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telemedical platform to get swift diagnosis</a:t>
            </a:r>
            <a:endParaRPr/>
          </a:p>
        </p:txBody>
      </p:sp>
      <p:pic>
        <p:nvPicPr>
          <p:cNvPr id="304" name="Google Shape;304;p39"/>
          <p:cNvPicPr preferRelativeResize="0"/>
          <p:nvPr/>
        </p:nvPicPr>
        <p:blipFill>
          <a:blip r:embed="rId3">
            <a:alphaModFix/>
          </a:blip>
          <a:stretch>
            <a:fillRect/>
          </a:stretch>
        </p:blipFill>
        <p:spPr>
          <a:xfrm>
            <a:off x="5057825" y="1269621"/>
            <a:ext cx="1467200" cy="2604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Relevant authorities are able to map the medical conditions faced by each area. Geolocation can be obtained from the citizen’s texts and calls.</a:t>
            </a:r>
            <a:endParaRPr/>
          </a:p>
          <a:p>
            <a:pPr indent="0" lvl="0" marL="0" rtl="0" algn="l">
              <a:spcBef>
                <a:spcPts val="1600"/>
              </a:spcBef>
              <a:spcAft>
                <a:spcPts val="1600"/>
              </a:spcAft>
              <a:buNone/>
            </a:pPr>
            <a:r>
              <a:rPr lang="en-GB"/>
              <a:t>Health authorities will then be able to allocate resources more efficiently.</a:t>
            </a:r>
            <a:endParaRPr/>
          </a:p>
        </p:txBody>
      </p:sp>
      <p:sp>
        <p:nvSpPr>
          <p:cNvPr id="310" name="Google Shape;310;p4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A way for Ministries of Health around the world understand health condition of its citizens</a:t>
            </a:r>
            <a:endParaRPr/>
          </a:p>
        </p:txBody>
      </p:sp>
      <p:sp>
        <p:nvSpPr>
          <p:cNvPr id="311" name="Google Shape;311;p4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2400"/>
              <a:t>Use case</a:t>
            </a:r>
            <a:endParaRPr sz="2400"/>
          </a:p>
          <a:p>
            <a:pPr indent="0" lvl="0" marL="0" rtl="0" algn="ctr">
              <a:spcBef>
                <a:spcPts val="0"/>
              </a:spcBef>
              <a:spcAft>
                <a:spcPts val="0"/>
              </a:spcAft>
              <a:buNone/>
            </a:pPr>
            <a:r>
              <a:rPr b="1" lang="en-GB" sz="3000"/>
              <a:t>Government Health Condition Monitoring</a:t>
            </a:r>
            <a:endParaRPr b="1" sz="3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nvSpPr>
        <p:spPr>
          <a:xfrm>
            <a:off x="3481975"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Explore other pre-trained NLP models</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lang="en-GB" sz="1600">
                <a:solidFill>
                  <a:schemeClr val="dk1"/>
                </a:solidFill>
                <a:highlight>
                  <a:srgbClr val="EFEFEF"/>
                </a:highlight>
                <a:latin typeface="Consolas"/>
                <a:ea typeface="Consolas"/>
                <a:cs typeface="Consolas"/>
                <a:sym typeface="Consolas"/>
              </a:rPr>
              <a:t>BERT-Malay</a:t>
            </a:r>
            <a:endParaRPr sz="1600">
              <a:solidFill>
                <a:schemeClr val="dk1"/>
              </a:solidFill>
              <a:highlight>
                <a:srgbClr val="EFEFEF"/>
              </a:highlight>
              <a:latin typeface="Consolas"/>
              <a:ea typeface="Consolas"/>
              <a:cs typeface="Consolas"/>
              <a:sym typeface="Consolas"/>
            </a:endParaRPr>
          </a:p>
          <a:p>
            <a:pPr indent="0" lvl="0" marL="0" rtl="0" algn="ctr">
              <a:spcBef>
                <a:spcPts val="0"/>
              </a:spcBef>
              <a:spcAft>
                <a:spcPts val="0"/>
              </a:spcAft>
              <a:buNone/>
            </a:pPr>
            <a:r>
              <a:rPr lang="en-GB" sz="1600">
                <a:solidFill>
                  <a:schemeClr val="dk1"/>
                </a:solidFill>
                <a:highlight>
                  <a:srgbClr val="EFEFEF"/>
                </a:highlight>
                <a:latin typeface="Consolas"/>
                <a:ea typeface="Consolas"/>
                <a:cs typeface="Consolas"/>
                <a:sym typeface="Consolas"/>
              </a:rPr>
              <a:t>XLM-Roberta</a:t>
            </a:r>
            <a:endParaRPr sz="1600">
              <a:solidFill>
                <a:schemeClr val="dk1"/>
              </a:solidFill>
              <a:highlight>
                <a:srgbClr val="EFEFEF"/>
              </a:highlight>
              <a:latin typeface="Consolas"/>
              <a:ea typeface="Consolas"/>
              <a:cs typeface="Consolas"/>
              <a:sym typeface="Consolas"/>
            </a:endParaRPr>
          </a:p>
          <a:p>
            <a:pPr indent="0" lvl="0" marL="0" rtl="0" algn="ctr">
              <a:spcBef>
                <a:spcPts val="0"/>
              </a:spcBef>
              <a:spcAft>
                <a:spcPts val="0"/>
              </a:spcAft>
              <a:buNone/>
            </a:pPr>
            <a:r>
              <a:t/>
            </a:r>
            <a:endParaRPr b="1" sz="1600">
              <a:solidFill>
                <a:schemeClr val="dk1"/>
              </a:solidFill>
              <a:latin typeface="Roboto"/>
              <a:ea typeface="Roboto"/>
              <a:cs typeface="Roboto"/>
              <a:sym typeface="Roboto"/>
            </a:endParaRPr>
          </a:p>
        </p:txBody>
      </p:sp>
      <p:sp>
        <p:nvSpPr>
          <p:cNvPr id="317" name="Google Shape;317;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Iterations</a:t>
            </a:r>
            <a:endParaRPr/>
          </a:p>
        </p:txBody>
      </p:sp>
      <p:sp>
        <p:nvSpPr>
          <p:cNvPr id="318" name="Google Shape;318;p41"/>
          <p:cNvSpPr txBox="1"/>
          <p:nvPr/>
        </p:nvSpPr>
        <p:spPr>
          <a:xfrm>
            <a:off x="548113"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Clean the Text better</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GB" sz="1600">
                <a:solidFill>
                  <a:schemeClr val="dk1"/>
                </a:solidFill>
                <a:latin typeface="Roboto"/>
                <a:ea typeface="Roboto"/>
                <a:cs typeface="Roboto"/>
                <a:sym typeface="Roboto"/>
              </a:rPr>
              <a:t>and</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b="1" lang="en-GB" sz="1600">
                <a:solidFill>
                  <a:schemeClr val="dk1"/>
                </a:solidFill>
                <a:latin typeface="Roboto"/>
                <a:ea typeface="Roboto"/>
                <a:cs typeface="Roboto"/>
                <a:sym typeface="Roboto"/>
              </a:rPr>
              <a:t>Feed more Dataset</a:t>
            </a:r>
            <a:endParaRPr b="1" sz="1600">
              <a:solidFill>
                <a:schemeClr val="dk1"/>
              </a:solidFill>
              <a:latin typeface="Roboto"/>
              <a:ea typeface="Roboto"/>
              <a:cs typeface="Roboto"/>
              <a:sym typeface="Roboto"/>
            </a:endParaRPr>
          </a:p>
        </p:txBody>
      </p:sp>
      <p:sp>
        <p:nvSpPr>
          <p:cNvPr id="319" name="Google Shape;319;p41"/>
          <p:cNvSpPr txBox="1"/>
          <p:nvPr/>
        </p:nvSpPr>
        <p:spPr>
          <a:xfrm>
            <a:off x="6415825"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Use sliding window to retain more info</a:t>
            </a:r>
            <a:endParaRPr sz="1100">
              <a:latin typeface="Roboto"/>
              <a:ea typeface="Roboto"/>
              <a:cs typeface="Roboto"/>
              <a:sym typeface="Roboto"/>
            </a:endParaRPr>
          </a:p>
        </p:txBody>
      </p:sp>
      <p:pic>
        <p:nvPicPr>
          <p:cNvPr id="320" name="Google Shape;320;p41"/>
          <p:cNvPicPr preferRelativeResize="0"/>
          <p:nvPr/>
        </p:nvPicPr>
        <p:blipFill>
          <a:blip r:embed="rId3">
            <a:alphaModFix/>
          </a:blip>
          <a:stretch>
            <a:fillRect/>
          </a:stretch>
        </p:blipFill>
        <p:spPr>
          <a:xfrm>
            <a:off x="6568025" y="1505675"/>
            <a:ext cx="1903000" cy="1903000"/>
          </a:xfrm>
          <a:prstGeom prst="rect">
            <a:avLst/>
          </a:prstGeom>
          <a:noFill/>
          <a:ln>
            <a:noFill/>
          </a:ln>
        </p:spPr>
      </p:pic>
      <p:pic>
        <p:nvPicPr>
          <p:cNvPr id="321" name="Google Shape;321;p41"/>
          <p:cNvPicPr preferRelativeResize="0"/>
          <p:nvPr/>
        </p:nvPicPr>
        <p:blipFill>
          <a:blip r:embed="rId4">
            <a:alphaModFix/>
          </a:blip>
          <a:stretch>
            <a:fillRect/>
          </a:stretch>
        </p:blipFill>
        <p:spPr>
          <a:xfrm>
            <a:off x="3546424" y="1234899"/>
            <a:ext cx="2051150" cy="2051150"/>
          </a:xfrm>
          <a:prstGeom prst="rect">
            <a:avLst/>
          </a:prstGeom>
          <a:noFill/>
          <a:ln>
            <a:noFill/>
          </a:ln>
        </p:spPr>
      </p:pic>
      <p:pic>
        <p:nvPicPr>
          <p:cNvPr id="322" name="Google Shape;322;p41"/>
          <p:cNvPicPr preferRelativeResize="0"/>
          <p:nvPr/>
        </p:nvPicPr>
        <p:blipFill>
          <a:blip r:embed="rId5">
            <a:alphaModFix/>
          </a:blip>
          <a:stretch>
            <a:fillRect/>
          </a:stretch>
        </p:blipFill>
        <p:spPr>
          <a:xfrm>
            <a:off x="852950" y="1505675"/>
            <a:ext cx="1597749" cy="159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However, less than </a:t>
            </a:r>
            <a:r>
              <a:rPr b="1" lang="en-GB"/>
              <a:t>25%</a:t>
            </a:r>
            <a:r>
              <a:rPr lang="en-GB"/>
              <a:t> primary health care centres offered CVD risk stratification.</a:t>
            </a:r>
            <a:endParaRPr/>
          </a:p>
          <a:p>
            <a:pPr indent="0" lvl="0" marL="0" rtl="0" algn="l">
              <a:spcBef>
                <a:spcPts val="0"/>
              </a:spcBef>
              <a:spcAft>
                <a:spcPts val="0"/>
              </a:spcAft>
              <a:buNone/>
            </a:pPr>
            <a:r>
              <a:t/>
            </a:r>
            <a:endParaRPr/>
          </a:p>
        </p:txBody>
      </p:sp>
      <p:pic>
        <p:nvPicPr>
          <p:cNvPr id="106" name="Google Shape;106;p15"/>
          <p:cNvPicPr preferRelativeResize="0"/>
          <p:nvPr/>
        </p:nvPicPr>
        <p:blipFill>
          <a:blip r:embed="rId3">
            <a:alphaModFix/>
          </a:blip>
          <a:stretch>
            <a:fillRect/>
          </a:stretch>
        </p:blipFill>
        <p:spPr>
          <a:xfrm>
            <a:off x="676063" y="1860300"/>
            <a:ext cx="1828400" cy="1828400"/>
          </a:xfrm>
          <a:prstGeom prst="rect">
            <a:avLst/>
          </a:prstGeom>
          <a:noFill/>
          <a:ln>
            <a:noFill/>
          </a:ln>
        </p:spPr>
      </p:pic>
      <p:pic>
        <p:nvPicPr>
          <p:cNvPr id="107" name="Google Shape;107;p15"/>
          <p:cNvPicPr preferRelativeResize="0"/>
          <p:nvPr/>
        </p:nvPicPr>
        <p:blipFill>
          <a:blip r:embed="rId3">
            <a:alphaModFix/>
          </a:blip>
          <a:stretch>
            <a:fillRect/>
          </a:stretch>
        </p:blipFill>
        <p:spPr>
          <a:xfrm>
            <a:off x="2663888" y="1860300"/>
            <a:ext cx="1828400" cy="1828400"/>
          </a:xfrm>
          <a:prstGeom prst="rect">
            <a:avLst/>
          </a:prstGeom>
          <a:noFill/>
          <a:ln>
            <a:noFill/>
          </a:ln>
        </p:spPr>
      </p:pic>
      <p:pic>
        <p:nvPicPr>
          <p:cNvPr id="108" name="Google Shape;108;p15"/>
          <p:cNvPicPr preferRelativeResize="0"/>
          <p:nvPr/>
        </p:nvPicPr>
        <p:blipFill>
          <a:blip r:embed="rId3">
            <a:alphaModFix/>
          </a:blip>
          <a:stretch>
            <a:fillRect/>
          </a:stretch>
        </p:blipFill>
        <p:spPr>
          <a:xfrm>
            <a:off x="4651713" y="1860300"/>
            <a:ext cx="1828400" cy="1828400"/>
          </a:xfrm>
          <a:prstGeom prst="rect">
            <a:avLst/>
          </a:prstGeom>
          <a:noFill/>
          <a:ln>
            <a:noFill/>
          </a:ln>
        </p:spPr>
      </p:pic>
      <p:pic>
        <p:nvPicPr>
          <p:cNvPr id="109" name="Google Shape;109;p15"/>
          <p:cNvPicPr preferRelativeResize="0"/>
          <p:nvPr/>
        </p:nvPicPr>
        <p:blipFill>
          <a:blip r:embed="rId4">
            <a:alphaModFix/>
          </a:blip>
          <a:stretch>
            <a:fillRect/>
          </a:stretch>
        </p:blipFill>
        <p:spPr>
          <a:xfrm>
            <a:off x="6639537" y="1860300"/>
            <a:ext cx="1828400" cy="1828400"/>
          </a:xfrm>
          <a:prstGeom prst="rect">
            <a:avLst/>
          </a:prstGeom>
          <a:noFill/>
          <a:ln>
            <a:noFill/>
          </a:ln>
        </p:spPr>
      </p:pic>
      <p:sp>
        <p:nvSpPr>
          <p:cNvPr id="110" name="Google Shape;110;p15"/>
          <p:cNvSpPr txBox="1"/>
          <p:nvPr>
            <p:ph idx="1" type="body"/>
          </p:nvPr>
        </p:nvSpPr>
        <p:spPr>
          <a:xfrm>
            <a:off x="311775" y="4398525"/>
            <a:ext cx="8520600" cy="46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World Health Organization, 2017</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Iterations</a:t>
            </a:r>
            <a:endParaRPr/>
          </a:p>
        </p:txBody>
      </p:sp>
      <p:pic>
        <p:nvPicPr>
          <p:cNvPr id="328" name="Google Shape;328;p42"/>
          <p:cNvPicPr preferRelativeResize="0"/>
          <p:nvPr/>
        </p:nvPicPr>
        <p:blipFill>
          <a:blip r:embed="rId3">
            <a:alphaModFix/>
          </a:blip>
          <a:stretch>
            <a:fillRect/>
          </a:stretch>
        </p:blipFill>
        <p:spPr>
          <a:xfrm>
            <a:off x="6415818" y="1385290"/>
            <a:ext cx="2148252" cy="2143782"/>
          </a:xfrm>
          <a:prstGeom prst="rect">
            <a:avLst/>
          </a:prstGeom>
          <a:noFill/>
          <a:ln>
            <a:noFill/>
          </a:ln>
        </p:spPr>
      </p:pic>
      <p:pic>
        <p:nvPicPr>
          <p:cNvPr id="329" name="Google Shape;329;p42"/>
          <p:cNvPicPr preferRelativeResize="0"/>
          <p:nvPr/>
        </p:nvPicPr>
        <p:blipFill>
          <a:blip r:embed="rId4">
            <a:alphaModFix/>
          </a:blip>
          <a:stretch>
            <a:fillRect/>
          </a:stretch>
        </p:blipFill>
        <p:spPr>
          <a:xfrm>
            <a:off x="3497874" y="1385290"/>
            <a:ext cx="2143776" cy="2143782"/>
          </a:xfrm>
          <a:prstGeom prst="rect">
            <a:avLst/>
          </a:prstGeom>
          <a:noFill/>
          <a:ln>
            <a:noFill/>
          </a:ln>
        </p:spPr>
      </p:pic>
      <p:pic>
        <p:nvPicPr>
          <p:cNvPr id="330" name="Google Shape;330;p42"/>
          <p:cNvPicPr preferRelativeResize="0"/>
          <p:nvPr/>
        </p:nvPicPr>
        <p:blipFill>
          <a:blip r:embed="rId5">
            <a:alphaModFix/>
          </a:blip>
          <a:stretch>
            <a:fillRect/>
          </a:stretch>
        </p:blipFill>
        <p:spPr>
          <a:xfrm>
            <a:off x="579930" y="1383053"/>
            <a:ext cx="2143775" cy="2148256"/>
          </a:xfrm>
          <a:prstGeom prst="rect">
            <a:avLst/>
          </a:prstGeom>
          <a:noFill/>
          <a:ln>
            <a:noFill/>
          </a:ln>
        </p:spPr>
      </p:pic>
      <p:sp>
        <p:nvSpPr>
          <p:cNvPr id="331" name="Google Shape;331;p42"/>
          <p:cNvSpPr txBox="1"/>
          <p:nvPr/>
        </p:nvSpPr>
        <p:spPr>
          <a:xfrm>
            <a:off x="548113"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Use Multi-label modelling</a:t>
            </a:r>
            <a:endParaRPr sz="1100">
              <a:latin typeface="Roboto"/>
              <a:ea typeface="Roboto"/>
              <a:cs typeface="Roboto"/>
              <a:sym typeface="Roboto"/>
            </a:endParaRPr>
          </a:p>
        </p:txBody>
      </p:sp>
      <p:sp>
        <p:nvSpPr>
          <p:cNvPr id="332" name="Google Shape;332;p42"/>
          <p:cNvSpPr txBox="1"/>
          <p:nvPr/>
        </p:nvSpPr>
        <p:spPr>
          <a:xfrm>
            <a:off x="3481975"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Extract Diagnosis from the doctor’s official response</a:t>
            </a:r>
            <a:endParaRPr sz="1100">
              <a:latin typeface="Roboto"/>
              <a:ea typeface="Roboto"/>
              <a:cs typeface="Roboto"/>
              <a:sym typeface="Roboto"/>
            </a:endParaRPr>
          </a:p>
        </p:txBody>
      </p:sp>
      <p:sp>
        <p:nvSpPr>
          <p:cNvPr id="333" name="Google Shape;333;p42"/>
          <p:cNvSpPr txBox="1"/>
          <p:nvPr/>
        </p:nvSpPr>
        <p:spPr>
          <a:xfrm>
            <a:off x="6415825" y="3286050"/>
            <a:ext cx="22074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dk1"/>
                </a:solidFill>
                <a:latin typeface="Roboto"/>
                <a:ea typeface="Roboto"/>
                <a:cs typeface="Roboto"/>
                <a:sym typeface="Roboto"/>
              </a:rPr>
              <a:t>Extend the project to other diseases</a:t>
            </a:r>
            <a:endParaRPr sz="11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Reflection and Conclusion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a:t>
            </a:r>
            <a:endParaRPr/>
          </a:p>
        </p:txBody>
      </p:sp>
      <p:sp>
        <p:nvSpPr>
          <p:cNvPr id="344" name="Google Shape;344;p4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would like to thank a friend of ours, Ms Gabriella Jessica SUJATA, who is currently pursuing a Bachelor in Medicine, for aiding our project by providing our team the understanding of the current medical landscape in Indonesia and the world.</a:t>
            </a:r>
            <a:endParaRPr/>
          </a:p>
          <a:p>
            <a:pPr indent="0" lvl="0" marL="0" rtl="0" algn="l">
              <a:spcBef>
                <a:spcPts val="1600"/>
              </a:spcBef>
              <a:spcAft>
                <a:spcPts val="1600"/>
              </a:spcAft>
              <a:buNone/>
            </a:pPr>
            <a:r>
              <a:rPr lang="en-GB"/>
              <a:t>We wish her the very best of lucks in pursuing her dream of becoming a doctor.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45"/>
          <p:cNvSpPr txBox="1"/>
          <p:nvPr>
            <p:ph idx="1" type="body"/>
          </p:nvPr>
        </p:nvSpPr>
        <p:spPr>
          <a:xfrm>
            <a:off x="268850" y="162725"/>
            <a:ext cx="4186500" cy="1666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Stroke and ischemic </a:t>
            </a:r>
            <a:r>
              <a:rPr lang="en-GB" sz="2100">
                <a:solidFill>
                  <a:srgbClr val="A61C00"/>
                </a:solidFill>
              </a:rPr>
              <a:t>heart disease</a:t>
            </a:r>
            <a:r>
              <a:rPr lang="en-GB" sz="2100">
                <a:solidFill>
                  <a:srgbClr val="CC0000"/>
                </a:solidFill>
              </a:rPr>
              <a:t> </a:t>
            </a:r>
            <a:r>
              <a:rPr lang="en-GB"/>
              <a:t>are two most common </a:t>
            </a:r>
            <a:r>
              <a:rPr lang="en-GB" sz="2100">
                <a:solidFill>
                  <a:srgbClr val="A61C00"/>
                </a:solidFill>
              </a:rPr>
              <a:t>causes of</a:t>
            </a:r>
            <a:r>
              <a:rPr lang="en-GB" sz="2100">
                <a:solidFill>
                  <a:srgbClr val="CC0000"/>
                </a:solidFill>
              </a:rPr>
              <a:t> </a:t>
            </a:r>
            <a:r>
              <a:rPr lang="en-GB" sz="2100">
                <a:solidFill>
                  <a:srgbClr val="A61C00"/>
                </a:solidFill>
              </a:rPr>
              <a:t>death</a:t>
            </a:r>
            <a:r>
              <a:rPr lang="en-GB"/>
              <a:t> in Indonesia both in 2007 and 2017 (healthdata.org)</a:t>
            </a:r>
            <a:endParaRPr sz="2200">
              <a:solidFill>
                <a:srgbClr val="CC0000"/>
              </a:solidFill>
            </a:endParaRPr>
          </a:p>
        </p:txBody>
      </p:sp>
      <p:sp>
        <p:nvSpPr>
          <p:cNvPr id="350" name="Google Shape;350;p45"/>
          <p:cNvSpPr txBox="1"/>
          <p:nvPr>
            <p:ph idx="1" type="body"/>
          </p:nvPr>
        </p:nvSpPr>
        <p:spPr>
          <a:xfrm>
            <a:off x="268850" y="3795625"/>
            <a:ext cx="4186500" cy="98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A61C00"/>
                </a:solidFill>
              </a:rPr>
              <a:t>Less than</a:t>
            </a:r>
            <a:r>
              <a:rPr lang="en-GB" sz="2200">
                <a:solidFill>
                  <a:srgbClr val="CC0000"/>
                </a:solidFill>
              </a:rPr>
              <a:t> </a:t>
            </a:r>
            <a:r>
              <a:rPr b="1" lang="en-GB" sz="2300">
                <a:solidFill>
                  <a:srgbClr val="351C75"/>
                </a:solidFill>
              </a:rPr>
              <a:t>50%</a:t>
            </a:r>
            <a:r>
              <a:rPr lang="en-GB"/>
              <a:t> of health care facilities utilised </a:t>
            </a:r>
            <a:r>
              <a:rPr lang="en-GB" sz="2200">
                <a:solidFill>
                  <a:srgbClr val="A61C00"/>
                </a:solidFill>
              </a:rPr>
              <a:t>CVD guidelines</a:t>
            </a:r>
            <a:endParaRPr sz="2200">
              <a:solidFill>
                <a:srgbClr val="A61C00"/>
              </a:solidFill>
            </a:endParaRPr>
          </a:p>
        </p:txBody>
      </p:sp>
      <p:sp>
        <p:nvSpPr>
          <p:cNvPr id="351" name="Google Shape;351;p45"/>
          <p:cNvSpPr txBox="1"/>
          <p:nvPr>
            <p:ph idx="1" type="body"/>
          </p:nvPr>
        </p:nvSpPr>
        <p:spPr>
          <a:xfrm>
            <a:off x="1426825" y="2087125"/>
            <a:ext cx="4455300" cy="17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A61C00"/>
                </a:solidFill>
              </a:rPr>
              <a:t>Less than</a:t>
            </a:r>
            <a:r>
              <a:rPr lang="en-GB" sz="2200">
                <a:solidFill>
                  <a:srgbClr val="CC0000"/>
                </a:solidFill>
              </a:rPr>
              <a:t> </a:t>
            </a:r>
            <a:r>
              <a:rPr b="1" lang="en-GB" sz="2300">
                <a:solidFill>
                  <a:srgbClr val="351C75"/>
                </a:solidFill>
              </a:rPr>
              <a:t>25%</a:t>
            </a:r>
            <a:r>
              <a:rPr lang="en-GB"/>
              <a:t> of primary health care centres offered </a:t>
            </a:r>
            <a:r>
              <a:rPr lang="en-GB" sz="2100">
                <a:solidFill>
                  <a:srgbClr val="A61C00"/>
                </a:solidFill>
              </a:rPr>
              <a:t>CVD risk stratification (risk assessment)</a:t>
            </a:r>
            <a:r>
              <a:rPr lang="en-GB"/>
              <a:t> in 2017 (WHO)</a:t>
            </a:r>
            <a:endParaRPr sz="2200">
              <a:solidFill>
                <a:srgbClr val="CC0000"/>
              </a:solidFill>
            </a:endParaRPr>
          </a:p>
        </p:txBody>
      </p:sp>
      <p:pic>
        <p:nvPicPr>
          <p:cNvPr id="352" name="Google Shape;352;p45"/>
          <p:cNvPicPr preferRelativeResize="0"/>
          <p:nvPr/>
        </p:nvPicPr>
        <p:blipFill>
          <a:blip r:embed="rId3">
            <a:alphaModFix/>
          </a:blip>
          <a:stretch>
            <a:fillRect/>
          </a:stretch>
        </p:blipFill>
        <p:spPr>
          <a:xfrm>
            <a:off x="7337025" y="2087125"/>
            <a:ext cx="1624350" cy="1624350"/>
          </a:xfrm>
          <a:prstGeom prst="rect">
            <a:avLst/>
          </a:prstGeom>
          <a:noFill/>
          <a:ln>
            <a:noFill/>
          </a:ln>
        </p:spPr>
      </p:pic>
      <p:sp>
        <p:nvSpPr>
          <p:cNvPr id="353" name="Google Shape;353;p45"/>
          <p:cNvSpPr txBox="1"/>
          <p:nvPr>
            <p:ph type="title"/>
          </p:nvPr>
        </p:nvSpPr>
        <p:spPr>
          <a:xfrm>
            <a:off x="5752825" y="338300"/>
            <a:ext cx="3867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Cardiovascular Diseases (CVD) in Indonesia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there has been a rise in the number of telehealth services.</a:t>
            </a:r>
            <a:endParaRPr/>
          </a:p>
        </p:txBody>
      </p:sp>
      <p:pic>
        <p:nvPicPr>
          <p:cNvPr id="116" name="Google Shape;116;p16"/>
          <p:cNvPicPr preferRelativeResize="0"/>
          <p:nvPr/>
        </p:nvPicPr>
        <p:blipFill>
          <a:blip r:embed="rId3">
            <a:alphaModFix/>
          </a:blip>
          <a:stretch>
            <a:fillRect/>
          </a:stretch>
        </p:blipFill>
        <p:spPr>
          <a:xfrm>
            <a:off x="311700" y="1522750"/>
            <a:ext cx="2729574" cy="1668074"/>
          </a:xfrm>
          <a:prstGeom prst="rect">
            <a:avLst/>
          </a:prstGeom>
          <a:noFill/>
          <a:ln>
            <a:noFill/>
          </a:ln>
        </p:spPr>
      </p:pic>
      <p:pic>
        <p:nvPicPr>
          <p:cNvPr id="117" name="Google Shape;117;p16"/>
          <p:cNvPicPr preferRelativeResize="0"/>
          <p:nvPr/>
        </p:nvPicPr>
        <p:blipFill rotWithShape="1">
          <a:blip r:embed="rId4">
            <a:alphaModFix/>
          </a:blip>
          <a:srcRect b="25283" l="17706" r="18554" t="20920"/>
          <a:stretch/>
        </p:blipFill>
        <p:spPr>
          <a:xfrm>
            <a:off x="7192375" y="1839675"/>
            <a:ext cx="1525975" cy="1287900"/>
          </a:xfrm>
          <a:prstGeom prst="rect">
            <a:avLst/>
          </a:prstGeom>
          <a:noFill/>
          <a:ln>
            <a:noFill/>
          </a:ln>
        </p:spPr>
      </p:pic>
      <p:pic>
        <p:nvPicPr>
          <p:cNvPr id="118" name="Google Shape;118;p16"/>
          <p:cNvPicPr preferRelativeResize="0"/>
          <p:nvPr/>
        </p:nvPicPr>
        <p:blipFill>
          <a:blip r:embed="rId5">
            <a:alphaModFix/>
          </a:blip>
          <a:stretch>
            <a:fillRect/>
          </a:stretch>
        </p:blipFill>
        <p:spPr>
          <a:xfrm>
            <a:off x="3243787" y="1880538"/>
            <a:ext cx="3333750" cy="952500"/>
          </a:xfrm>
          <a:prstGeom prst="rect">
            <a:avLst/>
          </a:prstGeom>
          <a:noFill/>
          <a:ln>
            <a:noFill/>
          </a:ln>
        </p:spPr>
      </p:pic>
      <p:pic>
        <p:nvPicPr>
          <p:cNvPr id="119" name="Google Shape;119;p16"/>
          <p:cNvPicPr preferRelativeResize="0"/>
          <p:nvPr/>
        </p:nvPicPr>
        <p:blipFill rotWithShape="1">
          <a:blip r:embed="rId6">
            <a:alphaModFix/>
          </a:blip>
          <a:srcRect b="0" l="29522" r="28277" t="0"/>
          <a:stretch/>
        </p:blipFill>
        <p:spPr>
          <a:xfrm>
            <a:off x="896350" y="3036475"/>
            <a:ext cx="1856801" cy="1741200"/>
          </a:xfrm>
          <a:prstGeom prst="rect">
            <a:avLst/>
          </a:prstGeom>
          <a:noFill/>
          <a:ln>
            <a:noFill/>
          </a:ln>
        </p:spPr>
      </p:pic>
      <p:pic>
        <p:nvPicPr>
          <p:cNvPr id="120" name="Google Shape;120;p16"/>
          <p:cNvPicPr preferRelativeResize="0"/>
          <p:nvPr/>
        </p:nvPicPr>
        <p:blipFill>
          <a:blip r:embed="rId7">
            <a:alphaModFix/>
          </a:blip>
          <a:stretch>
            <a:fillRect/>
          </a:stretch>
        </p:blipFill>
        <p:spPr>
          <a:xfrm>
            <a:off x="3252100" y="3339669"/>
            <a:ext cx="3317108" cy="113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1" type="body"/>
          </p:nvPr>
        </p:nvSpPr>
        <p:spPr>
          <a:xfrm>
            <a:off x="311775" y="4398525"/>
            <a:ext cx="8520600" cy="4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(Indonesian Internet Service Provider Association, 2018)</a:t>
            </a:r>
            <a:endParaRPr/>
          </a:p>
          <a:p>
            <a:pPr indent="0" lvl="0" marL="0" rtl="0" algn="l">
              <a:spcBef>
                <a:spcPts val="1600"/>
              </a:spcBef>
              <a:spcAft>
                <a:spcPts val="1600"/>
              </a:spcAft>
              <a:buNone/>
            </a:pPr>
            <a:r>
              <a:t/>
            </a:r>
            <a:endParaRPr/>
          </a:p>
        </p:txBody>
      </p:sp>
      <p:pic>
        <p:nvPicPr>
          <p:cNvPr id="126" name="Google Shape;126;p17"/>
          <p:cNvPicPr preferRelativeResize="0"/>
          <p:nvPr/>
        </p:nvPicPr>
        <p:blipFill>
          <a:blip r:embed="rId3">
            <a:alphaModFix/>
          </a:blip>
          <a:stretch>
            <a:fillRect/>
          </a:stretch>
        </p:blipFill>
        <p:spPr>
          <a:xfrm>
            <a:off x="3522138" y="2128500"/>
            <a:ext cx="2099875" cy="2099875"/>
          </a:xfrm>
          <a:prstGeom prst="rect">
            <a:avLst/>
          </a:prstGeom>
          <a:noFill/>
          <a:ln>
            <a:noFill/>
          </a:ln>
        </p:spPr>
      </p:pic>
      <p:pic>
        <p:nvPicPr>
          <p:cNvPr id="127" name="Google Shape;127;p17"/>
          <p:cNvPicPr preferRelativeResize="0"/>
          <p:nvPr/>
        </p:nvPicPr>
        <p:blipFill rotWithShape="1">
          <a:blip r:embed="rId3">
            <a:alphaModFix/>
          </a:blip>
          <a:srcRect b="0" l="26150" r="0" t="0"/>
          <a:stretch/>
        </p:blipFill>
        <p:spPr>
          <a:xfrm>
            <a:off x="5142853" y="2128500"/>
            <a:ext cx="1550750" cy="2099875"/>
          </a:xfrm>
          <a:prstGeom prst="rect">
            <a:avLst/>
          </a:prstGeom>
          <a:noFill/>
          <a:ln>
            <a:noFill/>
          </a:ln>
        </p:spPr>
      </p:pic>
      <p:pic>
        <p:nvPicPr>
          <p:cNvPr id="128" name="Google Shape;128;p17"/>
          <p:cNvPicPr preferRelativeResize="0"/>
          <p:nvPr/>
        </p:nvPicPr>
        <p:blipFill rotWithShape="1">
          <a:blip r:embed="rId4">
            <a:alphaModFix/>
          </a:blip>
          <a:srcRect b="0" l="0" r="24744" t="0"/>
          <a:stretch/>
        </p:blipFill>
        <p:spPr>
          <a:xfrm>
            <a:off x="2450400" y="2128500"/>
            <a:ext cx="1580225" cy="2099875"/>
          </a:xfrm>
          <a:prstGeom prst="rect">
            <a:avLst/>
          </a:prstGeom>
          <a:noFill/>
          <a:ln>
            <a:noFill/>
          </a:ln>
        </p:spPr>
      </p:pic>
      <p:sp>
        <p:nvSpPr>
          <p:cNvPr id="129" name="Google Shape;129;p17"/>
          <p:cNvSpPr txBox="1"/>
          <p:nvPr>
            <p:ph type="title"/>
          </p:nvPr>
        </p:nvSpPr>
        <p:spPr>
          <a:xfrm>
            <a:off x="39565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Despite the rise in telemedical platforms, many people are still out of reach from it.</a:t>
            </a:r>
            <a:endParaRPr/>
          </a:p>
        </p:txBody>
      </p:sp>
      <p:sp>
        <p:nvSpPr>
          <p:cNvPr id="130" name="Google Shape;130;p17"/>
          <p:cNvSpPr txBox="1"/>
          <p:nvPr>
            <p:ph type="title"/>
          </p:nvPr>
        </p:nvSpPr>
        <p:spPr>
          <a:xfrm>
            <a:off x="395650" y="9967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 2018, 1 in 3 Indonesians still does not have access to the Internet.</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 wishful thinking...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Without proper CVD risk assessment in rural areas, it would be hard to diagnose potential CVD...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Consulting a doctor through telemedical platforms are not that easy and may take quite a while for them to respond...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If there is a better way for people to self-diagnose with potential cardiovascular diseases, people will be informed and will be less prone to cardiovascular diseases.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